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9"/>
  </p:notesMasterIdLst>
  <p:handoutMasterIdLst>
    <p:handoutMasterId r:id="rId40"/>
  </p:handoutMasterIdLst>
  <p:sldIdLst>
    <p:sldId id="256" r:id="rId2"/>
    <p:sldId id="257" r:id="rId3"/>
    <p:sldId id="258" r:id="rId4"/>
    <p:sldId id="311" r:id="rId5"/>
    <p:sldId id="309" r:id="rId6"/>
    <p:sldId id="310" r:id="rId7"/>
    <p:sldId id="278" r:id="rId8"/>
    <p:sldId id="302" r:id="rId9"/>
    <p:sldId id="303" r:id="rId10"/>
    <p:sldId id="304" r:id="rId11"/>
    <p:sldId id="305" r:id="rId12"/>
    <p:sldId id="306" r:id="rId13"/>
    <p:sldId id="307" r:id="rId14"/>
    <p:sldId id="312" r:id="rId15"/>
    <p:sldId id="316" r:id="rId16"/>
    <p:sldId id="317" r:id="rId17"/>
    <p:sldId id="315" r:id="rId18"/>
    <p:sldId id="319" r:id="rId19"/>
    <p:sldId id="318" r:id="rId20"/>
    <p:sldId id="320" r:id="rId21"/>
    <p:sldId id="314" r:id="rId22"/>
    <p:sldId id="321" r:id="rId23"/>
    <p:sldId id="322" r:id="rId24"/>
    <p:sldId id="259" r:id="rId25"/>
    <p:sldId id="323" r:id="rId26"/>
    <p:sldId id="308" r:id="rId27"/>
    <p:sldId id="261" r:id="rId28"/>
    <p:sldId id="262" r:id="rId29"/>
    <p:sldId id="282" r:id="rId30"/>
    <p:sldId id="266" r:id="rId31"/>
    <p:sldId id="324" r:id="rId32"/>
    <p:sldId id="325" r:id="rId33"/>
    <p:sldId id="326" r:id="rId34"/>
    <p:sldId id="289" r:id="rId35"/>
    <p:sldId id="290" r:id="rId36"/>
    <p:sldId id="297" r:id="rId37"/>
    <p:sldId id="301" r:id="rId38"/>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CFC3C"/>
    <a:srgbClr val="663EFA"/>
    <a:srgbClr val="F1D60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574" autoAdjust="0"/>
    <p:restoredTop sz="94660"/>
  </p:normalViewPr>
  <p:slideViewPr>
    <p:cSldViewPr>
      <p:cViewPr>
        <p:scale>
          <a:sx n="75" d="100"/>
          <a:sy n="75" d="100"/>
        </p:scale>
        <p:origin x="-846"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pt-BR"/>
              <a:t>Técnicas Multivariadas</a:t>
            </a:r>
          </a:p>
        </p:txBody>
      </p:sp>
      <p:sp>
        <p:nvSpPr>
          <p:cNvPr id="161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161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161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FE4ED9E-648E-4D87-998E-53A97623A9F0}" type="slidenum">
              <a:rPr lang="pt-B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pt-BR"/>
              <a:t>Técnicas Multivariadas</a:t>
            </a:r>
          </a:p>
        </p:txBody>
      </p:sp>
      <p:sp>
        <p:nvSpPr>
          <p:cNvPr id="157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pt-BR"/>
          </a:p>
        </p:txBody>
      </p:sp>
      <p:sp>
        <p:nvSpPr>
          <p:cNvPr id="157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7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57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pt-BR"/>
          </a:p>
        </p:txBody>
      </p:sp>
      <p:sp>
        <p:nvSpPr>
          <p:cNvPr id="157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B3C375F-4E5F-4238-B8DF-CBF215A4F7A7}" type="slidenum">
              <a:rPr lang="pt-BR"/>
              <a:pPr/>
              <a:t>‹nº›</a:t>
            </a:fld>
            <a:endParaRPr lang="pt-BR"/>
          </a:p>
        </p:txBody>
      </p:sp>
    </p:spTree>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pt-BR"/>
              <a:t>Técnicas Multivariadas</a:t>
            </a:r>
          </a:p>
        </p:txBody>
      </p:sp>
      <p:sp>
        <p:nvSpPr>
          <p:cNvPr id="7" name="Rectangle 7"/>
          <p:cNvSpPr>
            <a:spLocks noGrp="1" noChangeArrowheads="1"/>
          </p:cNvSpPr>
          <p:nvPr>
            <p:ph type="sldNum" sz="quarter" idx="5"/>
          </p:nvPr>
        </p:nvSpPr>
        <p:spPr>
          <a:ln/>
        </p:spPr>
        <p:txBody>
          <a:bodyPr/>
          <a:lstStyle/>
          <a:p>
            <a:fld id="{FF14AA7D-0E33-4701-9EF8-B11224DC5CA7}" type="slidenum">
              <a:rPr lang="pt-BR"/>
              <a:pPr/>
              <a:t>1</a:t>
            </a:fld>
            <a:endParaRPr lang="pt-BR"/>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pt-BR"/>
              <a:t>Técnicas Multivariadas</a:t>
            </a:r>
          </a:p>
        </p:txBody>
      </p:sp>
      <p:sp>
        <p:nvSpPr>
          <p:cNvPr id="7" name="Rectangle 7"/>
          <p:cNvSpPr>
            <a:spLocks noGrp="1" noChangeArrowheads="1"/>
          </p:cNvSpPr>
          <p:nvPr>
            <p:ph type="sldNum" sz="quarter" idx="5"/>
          </p:nvPr>
        </p:nvSpPr>
        <p:spPr>
          <a:ln/>
        </p:spPr>
        <p:txBody>
          <a:bodyPr/>
          <a:lstStyle/>
          <a:p>
            <a:fld id="{6BE83510-33E8-4161-8CAB-8FF04DD38F50}" type="slidenum">
              <a:rPr lang="pt-BR"/>
              <a:pPr/>
              <a:t>3</a:t>
            </a:fld>
            <a:endParaRPr lang="pt-BR"/>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pt-BR"/>
              <a:t>Técnicas Multivariadas</a:t>
            </a:r>
          </a:p>
        </p:txBody>
      </p:sp>
      <p:sp>
        <p:nvSpPr>
          <p:cNvPr id="7" name="Rectangle 7"/>
          <p:cNvSpPr>
            <a:spLocks noGrp="1" noChangeArrowheads="1"/>
          </p:cNvSpPr>
          <p:nvPr>
            <p:ph type="sldNum" sz="quarter" idx="5"/>
          </p:nvPr>
        </p:nvSpPr>
        <p:spPr>
          <a:ln/>
        </p:spPr>
        <p:txBody>
          <a:bodyPr/>
          <a:lstStyle/>
          <a:p>
            <a:fld id="{8EA8908C-4829-4108-BB7C-FCFC1852E980}" type="slidenum">
              <a:rPr lang="pt-BR"/>
              <a:pPr/>
              <a:t>13</a:t>
            </a:fld>
            <a:endParaRPr lang="pt-BR"/>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r>
              <a:rPr lang="pt-BR"/>
              <a:t>djoi@power.ufscar.br</a:t>
            </a:r>
          </a:p>
        </p:txBody>
      </p:sp>
      <p:sp>
        <p:nvSpPr>
          <p:cNvPr id="6" name="Espaço Reservado para Número de Slide 5"/>
          <p:cNvSpPr>
            <a:spLocks noGrp="1"/>
          </p:cNvSpPr>
          <p:nvPr>
            <p:ph type="sldNum" sz="quarter" idx="12"/>
          </p:nvPr>
        </p:nvSpPr>
        <p:spPr/>
        <p:txBody>
          <a:bodyPr/>
          <a:lstStyle>
            <a:lvl1pPr>
              <a:defRPr/>
            </a:lvl1pPr>
          </a:lstStyle>
          <a:p>
            <a:fld id="{23D70578-88B3-4E6B-ABAD-0659E5A081FD}"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r>
              <a:rPr lang="pt-BR"/>
              <a:t>djoi@power.ufscar.br</a:t>
            </a:r>
          </a:p>
        </p:txBody>
      </p:sp>
      <p:sp>
        <p:nvSpPr>
          <p:cNvPr id="6" name="Espaço Reservado para Número de Slide 5"/>
          <p:cNvSpPr>
            <a:spLocks noGrp="1"/>
          </p:cNvSpPr>
          <p:nvPr>
            <p:ph type="sldNum" sz="quarter" idx="12"/>
          </p:nvPr>
        </p:nvSpPr>
        <p:spPr/>
        <p:txBody>
          <a:bodyPr/>
          <a:lstStyle>
            <a:lvl1pPr>
              <a:defRPr/>
            </a:lvl1pPr>
          </a:lstStyle>
          <a:p>
            <a:fld id="{462CDD0D-6336-4553-8CBE-E8D4AAC63737}"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r>
              <a:rPr lang="pt-BR"/>
              <a:t>djoi@power.ufscar.br</a:t>
            </a:r>
          </a:p>
        </p:txBody>
      </p:sp>
      <p:sp>
        <p:nvSpPr>
          <p:cNvPr id="6" name="Espaço Reservado para Número de Slide 5"/>
          <p:cNvSpPr>
            <a:spLocks noGrp="1"/>
          </p:cNvSpPr>
          <p:nvPr>
            <p:ph type="sldNum" sz="quarter" idx="12"/>
          </p:nvPr>
        </p:nvSpPr>
        <p:spPr/>
        <p:txBody>
          <a:bodyPr/>
          <a:lstStyle>
            <a:lvl1pPr>
              <a:defRPr/>
            </a:lvl1pPr>
          </a:lstStyle>
          <a:p>
            <a:fld id="{DF775101-A4AD-4B09-B08E-040C745F49BD}" type="slidenum">
              <a:rPr lang="pt-B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457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6245225"/>
            <a:ext cx="2133600" cy="476250"/>
          </a:xfrm>
        </p:spPr>
        <p:txBody>
          <a:bodyPr/>
          <a:lstStyle>
            <a:lvl1pPr>
              <a:defRPr/>
            </a:lvl1pPr>
          </a:lstStyle>
          <a:p>
            <a:endParaRPr lang="pt-BR"/>
          </a:p>
        </p:txBody>
      </p:sp>
      <p:sp>
        <p:nvSpPr>
          <p:cNvPr id="6" name="Espaço Reservado para Rodapé 5"/>
          <p:cNvSpPr>
            <a:spLocks noGrp="1"/>
          </p:cNvSpPr>
          <p:nvPr>
            <p:ph type="ftr" sz="quarter" idx="11"/>
          </p:nvPr>
        </p:nvSpPr>
        <p:spPr>
          <a:xfrm>
            <a:off x="3124200" y="6245225"/>
            <a:ext cx="2895600" cy="476250"/>
          </a:xfrm>
        </p:spPr>
        <p:txBody>
          <a:bodyPr/>
          <a:lstStyle>
            <a:lvl1pPr>
              <a:defRPr/>
            </a:lvl1pPr>
          </a:lstStyle>
          <a:p>
            <a:r>
              <a:rPr lang="pt-BR"/>
              <a:t>djoi@power.ufscar.br</a:t>
            </a:r>
          </a:p>
        </p:txBody>
      </p:sp>
      <p:sp>
        <p:nvSpPr>
          <p:cNvPr id="7" name="Espaço Reservado para Número de Slide 6"/>
          <p:cNvSpPr>
            <a:spLocks noGrp="1"/>
          </p:cNvSpPr>
          <p:nvPr>
            <p:ph type="sldNum" sz="quarter" idx="12"/>
          </p:nvPr>
        </p:nvSpPr>
        <p:spPr>
          <a:xfrm>
            <a:off x="6553200" y="6245225"/>
            <a:ext cx="2133600" cy="476250"/>
          </a:xfrm>
        </p:spPr>
        <p:txBody>
          <a:bodyPr/>
          <a:lstStyle>
            <a:lvl1pPr>
              <a:defRPr/>
            </a:lvl1pPr>
          </a:lstStyle>
          <a:p>
            <a:fld id="{217F40FB-6ECC-4414-9503-1CA5F65088CC}"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r>
              <a:rPr lang="pt-BR"/>
              <a:t>djoi@power.ufscar.br</a:t>
            </a:r>
          </a:p>
        </p:txBody>
      </p:sp>
      <p:sp>
        <p:nvSpPr>
          <p:cNvPr id="6" name="Espaço Reservado para Número de Slide 5"/>
          <p:cNvSpPr>
            <a:spLocks noGrp="1"/>
          </p:cNvSpPr>
          <p:nvPr>
            <p:ph type="sldNum" sz="quarter" idx="12"/>
          </p:nvPr>
        </p:nvSpPr>
        <p:spPr/>
        <p:txBody>
          <a:bodyPr/>
          <a:lstStyle>
            <a:lvl1pPr>
              <a:defRPr/>
            </a:lvl1pPr>
          </a:lstStyle>
          <a:p>
            <a:fld id="{BBC4939A-2395-4130-9366-D1712C1E8A0E}"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r>
              <a:rPr lang="pt-BR"/>
              <a:t>djoi@power.ufscar.br</a:t>
            </a:r>
          </a:p>
        </p:txBody>
      </p:sp>
      <p:sp>
        <p:nvSpPr>
          <p:cNvPr id="6" name="Espaço Reservado para Número de Slide 5"/>
          <p:cNvSpPr>
            <a:spLocks noGrp="1"/>
          </p:cNvSpPr>
          <p:nvPr>
            <p:ph type="sldNum" sz="quarter" idx="12"/>
          </p:nvPr>
        </p:nvSpPr>
        <p:spPr/>
        <p:txBody>
          <a:bodyPr/>
          <a:lstStyle>
            <a:lvl1pPr>
              <a:defRPr/>
            </a:lvl1pPr>
          </a:lstStyle>
          <a:p>
            <a:fld id="{5245409B-A09B-449D-973D-402D0817A81D}"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r>
              <a:rPr lang="pt-BR"/>
              <a:t>djoi@power.ufscar.br</a:t>
            </a:r>
          </a:p>
        </p:txBody>
      </p:sp>
      <p:sp>
        <p:nvSpPr>
          <p:cNvPr id="7" name="Espaço Reservado para Número de Slide 6"/>
          <p:cNvSpPr>
            <a:spLocks noGrp="1"/>
          </p:cNvSpPr>
          <p:nvPr>
            <p:ph type="sldNum" sz="quarter" idx="12"/>
          </p:nvPr>
        </p:nvSpPr>
        <p:spPr/>
        <p:txBody>
          <a:bodyPr/>
          <a:lstStyle>
            <a:lvl1pPr>
              <a:defRPr/>
            </a:lvl1pPr>
          </a:lstStyle>
          <a:p>
            <a:fld id="{4B1327EA-E07E-438C-8F80-5B310680537A}"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r>
              <a:rPr lang="pt-BR"/>
              <a:t>djoi@power.ufscar.br</a:t>
            </a:r>
          </a:p>
        </p:txBody>
      </p:sp>
      <p:sp>
        <p:nvSpPr>
          <p:cNvPr id="9" name="Espaço Reservado para Número de Slide 8"/>
          <p:cNvSpPr>
            <a:spLocks noGrp="1"/>
          </p:cNvSpPr>
          <p:nvPr>
            <p:ph type="sldNum" sz="quarter" idx="12"/>
          </p:nvPr>
        </p:nvSpPr>
        <p:spPr/>
        <p:txBody>
          <a:bodyPr/>
          <a:lstStyle>
            <a:lvl1pPr>
              <a:defRPr/>
            </a:lvl1pPr>
          </a:lstStyle>
          <a:p>
            <a:fld id="{4F65A1A2-CA4F-4297-A715-D02EC41D44C8}"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r>
              <a:rPr lang="pt-BR"/>
              <a:t>djoi@power.ufscar.br</a:t>
            </a:r>
          </a:p>
        </p:txBody>
      </p:sp>
      <p:sp>
        <p:nvSpPr>
          <p:cNvPr id="5" name="Espaço Reservado para Número de Slide 4"/>
          <p:cNvSpPr>
            <a:spLocks noGrp="1"/>
          </p:cNvSpPr>
          <p:nvPr>
            <p:ph type="sldNum" sz="quarter" idx="12"/>
          </p:nvPr>
        </p:nvSpPr>
        <p:spPr/>
        <p:txBody>
          <a:bodyPr/>
          <a:lstStyle>
            <a:lvl1pPr>
              <a:defRPr/>
            </a:lvl1pPr>
          </a:lstStyle>
          <a:p>
            <a:fld id="{06DE04E2-9572-4127-A18C-8BBD8ED26032}"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r>
              <a:rPr lang="pt-BR"/>
              <a:t>djoi@power.ufscar.br</a:t>
            </a:r>
          </a:p>
        </p:txBody>
      </p:sp>
      <p:sp>
        <p:nvSpPr>
          <p:cNvPr id="4" name="Espaço Reservado para Número de Slide 3"/>
          <p:cNvSpPr>
            <a:spLocks noGrp="1"/>
          </p:cNvSpPr>
          <p:nvPr>
            <p:ph type="sldNum" sz="quarter" idx="12"/>
          </p:nvPr>
        </p:nvSpPr>
        <p:spPr/>
        <p:txBody>
          <a:bodyPr/>
          <a:lstStyle>
            <a:lvl1pPr>
              <a:defRPr/>
            </a:lvl1pPr>
          </a:lstStyle>
          <a:p>
            <a:fld id="{A87DE999-B61A-4A21-985C-BB65F526AEF6}"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r>
              <a:rPr lang="pt-BR"/>
              <a:t>djoi@power.ufscar.br</a:t>
            </a:r>
          </a:p>
        </p:txBody>
      </p:sp>
      <p:sp>
        <p:nvSpPr>
          <p:cNvPr id="7" name="Espaço Reservado para Número de Slide 6"/>
          <p:cNvSpPr>
            <a:spLocks noGrp="1"/>
          </p:cNvSpPr>
          <p:nvPr>
            <p:ph type="sldNum" sz="quarter" idx="12"/>
          </p:nvPr>
        </p:nvSpPr>
        <p:spPr/>
        <p:txBody>
          <a:bodyPr/>
          <a:lstStyle>
            <a:lvl1pPr>
              <a:defRPr/>
            </a:lvl1pPr>
          </a:lstStyle>
          <a:p>
            <a:fld id="{C5221264-8025-4B26-A208-33C87AB65E0B}"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r>
              <a:rPr lang="pt-BR"/>
              <a:t>djoi@power.ufscar.br</a:t>
            </a:r>
          </a:p>
        </p:txBody>
      </p:sp>
      <p:sp>
        <p:nvSpPr>
          <p:cNvPr id="7" name="Espaço Reservado para Número de Slide 6"/>
          <p:cNvSpPr>
            <a:spLocks noGrp="1"/>
          </p:cNvSpPr>
          <p:nvPr>
            <p:ph type="sldNum" sz="quarter" idx="12"/>
          </p:nvPr>
        </p:nvSpPr>
        <p:spPr/>
        <p:txBody>
          <a:bodyPr/>
          <a:lstStyle>
            <a:lvl1pPr>
              <a:defRPr/>
            </a:lvl1pPr>
          </a:lstStyle>
          <a:p>
            <a:fld id="{BAE54C8D-F35F-4E8B-92B7-9A54EF1304A2}"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894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894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1894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pt-BR"/>
              <a:t>djoi@power.ufscar.br</a:t>
            </a:r>
          </a:p>
        </p:txBody>
      </p:sp>
      <p:sp>
        <p:nvSpPr>
          <p:cNvPr id="1894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F23D286-49A6-4C8E-93FD-266EC4DB83F3}"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3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91142E2B-B6F2-4F12-849B-5F4608297FCF}" type="slidenum">
              <a:rPr lang="pt-BR"/>
              <a:pPr/>
              <a:t>1</a:t>
            </a:fld>
            <a:endParaRPr lang="pt-BR"/>
          </a:p>
        </p:txBody>
      </p:sp>
      <p:sp>
        <p:nvSpPr>
          <p:cNvPr id="2050" name="Rectangle 2"/>
          <p:cNvSpPr>
            <a:spLocks noGrp="1" noChangeArrowheads="1"/>
          </p:cNvSpPr>
          <p:nvPr>
            <p:ph type="ctrTitle"/>
          </p:nvPr>
        </p:nvSpPr>
        <p:spPr/>
        <p:txBody>
          <a:bodyPr/>
          <a:lstStyle/>
          <a:p>
            <a:r>
              <a:rPr lang="pt-BR"/>
              <a:t>Seminário DEs/DEP</a:t>
            </a:r>
          </a:p>
        </p:txBody>
      </p:sp>
      <p:sp>
        <p:nvSpPr>
          <p:cNvPr id="2051" name="Rectangle 3"/>
          <p:cNvSpPr>
            <a:spLocks noGrp="1" noChangeArrowheads="1"/>
          </p:cNvSpPr>
          <p:nvPr>
            <p:ph type="subTitle" idx="1"/>
          </p:nvPr>
        </p:nvSpPr>
        <p:spPr/>
        <p:txBody>
          <a:bodyPr/>
          <a:lstStyle/>
          <a:p>
            <a:r>
              <a:rPr lang="pt-BR" sz="2800"/>
              <a:t>Algumas Técnicas Estatísticas Multivariadas</a:t>
            </a:r>
          </a:p>
          <a:p>
            <a:r>
              <a:rPr lang="pt-BR" sz="2800"/>
              <a:t>Parte I</a:t>
            </a:r>
          </a:p>
          <a:p>
            <a:r>
              <a:rPr lang="pt-BR" sz="1400" b="1"/>
              <a:t>Jorge Oishi</a:t>
            </a:r>
            <a:r>
              <a:rPr lang="pt-BR" sz="140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5"/>
          <p:cNvSpPr>
            <a:spLocks noGrp="1"/>
          </p:cNvSpPr>
          <p:nvPr>
            <p:ph type="ftr" sz="quarter" idx="11"/>
          </p:nvPr>
        </p:nvSpPr>
        <p:spPr/>
        <p:txBody>
          <a:bodyPr/>
          <a:lstStyle/>
          <a:p>
            <a:r>
              <a:rPr lang="pt-BR"/>
              <a:t>djoi@power.ufscar.br</a:t>
            </a:r>
          </a:p>
        </p:txBody>
      </p:sp>
      <p:sp>
        <p:nvSpPr>
          <p:cNvPr id="6" name="Espaço Reservado para Número de Slide 6"/>
          <p:cNvSpPr>
            <a:spLocks noGrp="1"/>
          </p:cNvSpPr>
          <p:nvPr>
            <p:ph type="sldNum" sz="quarter" idx="12"/>
          </p:nvPr>
        </p:nvSpPr>
        <p:spPr/>
        <p:txBody>
          <a:bodyPr/>
          <a:lstStyle/>
          <a:p>
            <a:fld id="{A01887D4-3946-4751-A554-99237B36BF5B}" type="slidenum">
              <a:rPr lang="pt-BR"/>
              <a:pPr/>
              <a:t>10</a:t>
            </a:fld>
            <a:endParaRPr lang="pt-BR"/>
          </a:p>
        </p:txBody>
      </p:sp>
      <p:sp>
        <p:nvSpPr>
          <p:cNvPr id="151554" name="Rectangle 2"/>
          <p:cNvSpPr>
            <a:spLocks noGrp="1" noChangeArrowheads="1"/>
          </p:cNvSpPr>
          <p:nvPr>
            <p:ph type="title"/>
          </p:nvPr>
        </p:nvSpPr>
        <p:spPr/>
        <p:txBody>
          <a:bodyPr/>
          <a:lstStyle/>
          <a:p>
            <a:r>
              <a:rPr lang="pt-BR"/>
              <a:t>Técnicas Multivariadas</a:t>
            </a:r>
          </a:p>
        </p:txBody>
      </p:sp>
      <p:sp>
        <p:nvSpPr>
          <p:cNvPr id="151555" name="Rectangle 3"/>
          <p:cNvSpPr>
            <a:spLocks noGrp="1" noChangeArrowheads="1"/>
          </p:cNvSpPr>
          <p:nvPr>
            <p:ph type="body" sz="half" idx="1"/>
          </p:nvPr>
        </p:nvSpPr>
        <p:spPr>
          <a:xfrm>
            <a:off x="457200" y="1828800"/>
            <a:ext cx="8291513" cy="4302125"/>
          </a:xfrm>
        </p:spPr>
        <p:txBody>
          <a:bodyPr/>
          <a:lstStyle/>
          <a:p>
            <a:pPr>
              <a:lnSpc>
                <a:spcPct val="90000"/>
              </a:lnSpc>
            </a:pPr>
            <a:r>
              <a:rPr lang="pt-BR" sz="2800"/>
              <a:t>Técnicas de Dependência</a:t>
            </a:r>
          </a:p>
          <a:p>
            <a:pPr lvl="1">
              <a:lnSpc>
                <a:spcPct val="90000"/>
              </a:lnSpc>
            </a:pPr>
            <a:r>
              <a:rPr lang="pt-BR" sz="2400"/>
              <a:t>Podem ser classificadas por duas características:</a:t>
            </a:r>
          </a:p>
          <a:p>
            <a:pPr lvl="2">
              <a:lnSpc>
                <a:spcPct val="90000"/>
              </a:lnSpc>
            </a:pPr>
            <a:r>
              <a:rPr lang="pt-BR" sz="2000"/>
              <a:t>O número de variáveis dependentes,</a:t>
            </a:r>
          </a:p>
          <a:p>
            <a:pPr lvl="2">
              <a:lnSpc>
                <a:spcPct val="90000"/>
              </a:lnSpc>
            </a:pPr>
            <a:r>
              <a:rPr lang="pt-BR" sz="2000"/>
              <a:t>O tipo de escala das variáveis.</a:t>
            </a:r>
          </a:p>
          <a:p>
            <a:pPr>
              <a:lnSpc>
                <a:spcPct val="90000"/>
              </a:lnSpc>
            </a:pPr>
            <a:r>
              <a:rPr lang="pt-BR" sz="2800"/>
              <a:t>Exemplos de técnicas</a:t>
            </a:r>
          </a:p>
          <a:p>
            <a:pPr lvl="1">
              <a:lnSpc>
                <a:spcPct val="90000"/>
              </a:lnSpc>
            </a:pPr>
            <a:r>
              <a:rPr lang="pt-BR" sz="2400"/>
              <a:t>Regressão Linear Múltipla</a:t>
            </a:r>
          </a:p>
          <a:p>
            <a:pPr lvl="1">
              <a:lnSpc>
                <a:spcPct val="90000"/>
              </a:lnSpc>
            </a:pPr>
            <a:r>
              <a:rPr lang="pt-BR" sz="2400"/>
              <a:t>MANOVA</a:t>
            </a:r>
          </a:p>
          <a:p>
            <a:pPr lvl="1">
              <a:lnSpc>
                <a:spcPct val="90000"/>
              </a:lnSpc>
            </a:pPr>
            <a:r>
              <a:rPr lang="pt-BR" sz="2400"/>
              <a:t>Análise Discriminante</a:t>
            </a:r>
          </a:p>
          <a:p>
            <a:pPr lvl="1">
              <a:lnSpc>
                <a:spcPct val="90000"/>
              </a:lnSpc>
            </a:pPr>
            <a:r>
              <a:rPr lang="pt-BR" sz="2400"/>
              <a:t>Análise de Correlação Canônica</a:t>
            </a:r>
          </a:p>
          <a:p>
            <a:pPr lvl="1">
              <a:lnSpc>
                <a:spcPct val="90000"/>
              </a:lnSpc>
            </a:pPr>
            <a:r>
              <a:rPr lang="pt-BR" sz="2400"/>
              <a:t>Análise Conjunta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 calcmode="lin" valueType="num">
                                      <p:cBhvr additive="base">
                                        <p:cTn id="7" dur="500" fill="hold"/>
                                        <p:tgtEl>
                                          <p:spTgt spid="151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1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1555">
                                            <p:txEl>
                                              <p:pRg st="1" end="1"/>
                                            </p:txEl>
                                          </p:spTgt>
                                        </p:tgtEl>
                                        <p:attrNameLst>
                                          <p:attrName>style.visibility</p:attrName>
                                        </p:attrNameLst>
                                      </p:cBhvr>
                                      <p:to>
                                        <p:strVal val="visible"/>
                                      </p:to>
                                    </p:set>
                                    <p:anim calcmode="lin" valueType="num">
                                      <p:cBhvr additive="base">
                                        <p:cTn id="13" dur="500" fill="hold"/>
                                        <p:tgtEl>
                                          <p:spTgt spid="151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1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1555">
                                            <p:txEl>
                                              <p:pRg st="2" end="2"/>
                                            </p:txEl>
                                          </p:spTgt>
                                        </p:tgtEl>
                                        <p:attrNameLst>
                                          <p:attrName>style.visibility</p:attrName>
                                        </p:attrNameLst>
                                      </p:cBhvr>
                                      <p:to>
                                        <p:strVal val="visible"/>
                                      </p:to>
                                    </p:set>
                                    <p:anim calcmode="lin" valueType="num">
                                      <p:cBhvr additive="base">
                                        <p:cTn id="19" dur="500" fill="hold"/>
                                        <p:tgtEl>
                                          <p:spTgt spid="151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1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1555">
                                            <p:txEl>
                                              <p:pRg st="3" end="3"/>
                                            </p:txEl>
                                          </p:spTgt>
                                        </p:tgtEl>
                                        <p:attrNameLst>
                                          <p:attrName>style.visibility</p:attrName>
                                        </p:attrNameLst>
                                      </p:cBhvr>
                                      <p:to>
                                        <p:strVal val="visible"/>
                                      </p:to>
                                    </p:set>
                                    <p:anim calcmode="lin" valueType="num">
                                      <p:cBhvr additive="base">
                                        <p:cTn id="25" dur="500" fill="hold"/>
                                        <p:tgtEl>
                                          <p:spTgt spid="1515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1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1555">
                                            <p:txEl>
                                              <p:pRg st="4" end="4"/>
                                            </p:txEl>
                                          </p:spTgt>
                                        </p:tgtEl>
                                        <p:attrNameLst>
                                          <p:attrName>style.visibility</p:attrName>
                                        </p:attrNameLst>
                                      </p:cBhvr>
                                      <p:to>
                                        <p:strVal val="visible"/>
                                      </p:to>
                                    </p:set>
                                    <p:anim calcmode="lin" valueType="num">
                                      <p:cBhvr additive="base">
                                        <p:cTn id="31" dur="500" fill="hold"/>
                                        <p:tgtEl>
                                          <p:spTgt spid="1515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1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1555">
                                            <p:txEl>
                                              <p:pRg st="5" end="5"/>
                                            </p:txEl>
                                          </p:spTgt>
                                        </p:tgtEl>
                                        <p:attrNameLst>
                                          <p:attrName>style.visibility</p:attrName>
                                        </p:attrNameLst>
                                      </p:cBhvr>
                                      <p:to>
                                        <p:strVal val="visible"/>
                                      </p:to>
                                    </p:set>
                                    <p:anim calcmode="lin" valueType="num">
                                      <p:cBhvr additive="base">
                                        <p:cTn id="37" dur="500" fill="hold"/>
                                        <p:tgtEl>
                                          <p:spTgt spid="1515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1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1555">
                                            <p:txEl>
                                              <p:pRg st="6" end="6"/>
                                            </p:txEl>
                                          </p:spTgt>
                                        </p:tgtEl>
                                        <p:attrNameLst>
                                          <p:attrName>style.visibility</p:attrName>
                                        </p:attrNameLst>
                                      </p:cBhvr>
                                      <p:to>
                                        <p:strVal val="visible"/>
                                      </p:to>
                                    </p:set>
                                    <p:anim calcmode="lin" valueType="num">
                                      <p:cBhvr additive="base">
                                        <p:cTn id="43" dur="500" fill="hold"/>
                                        <p:tgtEl>
                                          <p:spTgt spid="15155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15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1555">
                                            <p:txEl>
                                              <p:pRg st="7" end="7"/>
                                            </p:txEl>
                                          </p:spTgt>
                                        </p:tgtEl>
                                        <p:attrNameLst>
                                          <p:attrName>style.visibility</p:attrName>
                                        </p:attrNameLst>
                                      </p:cBhvr>
                                      <p:to>
                                        <p:strVal val="visible"/>
                                      </p:to>
                                    </p:set>
                                    <p:anim calcmode="lin" valueType="num">
                                      <p:cBhvr additive="base">
                                        <p:cTn id="49" dur="500" fill="hold"/>
                                        <p:tgtEl>
                                          <p:spTgt spid="15155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5155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1555">
                                            <p:txEl>
                                              <p:pRg st="8" end="8"/>
                                            </p:txEl>
                                          </p:spTgt>
                                        </p:tgtEl>
                                        <p:attrNameLst>
                                          <p:attrName>style.visibility</p:attrName>
                                        </p:attrNameLst>
                                      </p:cBhvr>
                                      <p:to>
                                        <p:strVal val="visible"/>
                                      </p:to>
                                    </p:set>
                                    <p:anim calcmode="lin" valueType="num">
                                      <p:cBhvr additive="base">
                                        <p:cTn id="55" dur="500" fill="hold"/>
                                        <p:tgtEl>
                                          <p:spTgt spid="15155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5155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1555">
                                            <p:txEl>
                                              <p:pRg st="9" end="9"/>
                                            </p:txEl>
                                          </p:spTgt>
                                        </p:tgtEl>
                                        <p:attrNameLst>
                                          <p:attrName>style.visibility</p:attrName>
                                        </p:attrNameLst>
                                      </p:cBhvr>
                                      <p:to>
                                        <p:strVal val="visible"/>
                                      </p:to>
                                    </p:set>
                                    <p:anim calcmode="lin" valueType="num">
                                      <p:cBhvr additive="base">
                                        <p:cTn id="61" dur="500" fill="hold"/>
                                        <p:tgtEl>
                                          <p:spTgt spid="15155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5155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5"/>
          <p:cNvSpPr>
            <a:spLocks noGrp="1"/>
          </p:cNvSpPr>
          <p:nvPr>
            <p:ph type="ftr" sz="quarter" idx="11"/>
          </p:nvPr>
        </p:nvSpPr>
        <p:spPr/>
        <p:txBody>
          <a:bodyPr/>
          <a:lstStyle/>
          <a:p>
            <a:r>
              <a:rPr lang="pt-BR"/>
              <a:t>djoi@power.ufscar.br</a:t>
            </a:r>
          </a:p>
        </p:txBody>
      </p:sp>
      <p:sp>
        <p:nvSpPr>
          <p:cNvPr id="6" name="Espaço Reservado para Número de Slide 6"/>
          <p:cNvSpPr>
            <a:spLocks noGrp="1"/>
          </p:cNvSpPr>
          <p:nvPr>
            <p:ph type="sldNum" sz="quarter" idx="12"/>
          </p:nvPr>
        </p:nvSpPr>
        <p:spPr/>
        <p:txBody>
          <a:bodyPr/>
          <a:lstStyle/>
          <a:p>
            <a:fld id="{79F8F730-7D3E-4AF2-B76F-06D1183974D0}" type="slidenum">
              <a:rPr lang="pt-BR"/>
              <a:pPr/>
              <a:t>11</a:t>
            </a:fld>
            <a:endParaRPr lang="pt-BR"/>
          </a:p>
        </p:txBody>
      </p:sp>
      <p:sp>
        <p:nvSpPr>
          <p:cNvPr id="153602" name="Rectangle 2"/>
          <p:cNvSpPr>
            <a:spLocks noGrp="1" noChangeArrowheads="1"/>
          </p:cNvSpPr>
          <p:nvPr>
            <p:ph type="title"/>
          </p:nvPr>
        </p:nvSpPr>
        <p:spPr/>
        <p:txBody>
          <a:bodyPr/>
          <a:lstStyle/>
          <a:p>
            <a:r>
              <a:rPr lang="pt-BR"/>
              <a:t>Técnicas Multivariadas</a:t>
            </a:r>
          </a:p>
        </p:txBody>
      </p:sp>
      <p:sp>
        <p:nvSpPr>
          <p:cNvPr id="153603" name="Rectangle 3"/>
          <p:cNvSpPr>
            <a:spLocks noGrp="1" noChangeArrowheads="1"/>
          </p:cNvSpPr>
          <p:nvPr>
            <p:ph type="body" sz="half" idx="1"/>
          </p:nvPr>
        </p:nvSpPr>
        <p:spPr>
          <a:xfrm>
            <a:off x="457200" y="1828800"/>
            <a:ext cx="8291513" cy="4302125"/>
          </a:xfrm>
        </p:spPr>
        <p:txBody>
          <a:bodyPr/>
          <a:lstStyle/>
          <a:p>
            <a:pPr>
              <a:lnSpc>
                <a:spcPct val="90000"/>
              </a:lnSpc>
            </a:pPr>
            <a:r>
              <a:rPr lang="pt-BR" sz="2800"/>
              <a:t>Técnicas de Interdependência</a:t>
            </a:r>
          </a:p>
          <a:p>
            <a:pPr lvl="1">
              <a:lnSpc>
                <a:spcPct val="90000"/>
              </a:lnSpc>
            </a:pPr>
            <a:r>
              <a:rPr lang="pt-BR" sz="2400"/>
              <a:t>Depende da estrutura procurada:</a:t>
            </a:r>
          </a:p>
          <a:p>
            <a:pPr lvl="2">
              <a:lnSpc>
                <a:spcPct val="90000"/>
              </a:lnSpc>
            </a:pPr>
            <a:r>
              <a:rPr lang="pt-BR" sz="2000"/>
              <a:t>Estrutura de variáveis;</a:t>
            </a:r>
          </a:p>
          <a:p>
            <a:pPr lvl="2">
              <a:lnSpc>
                <a:spcPct val="90000"/>
              </a:lnSpc>
            </a:pPr>
            <a:r>
              <a:rPr lang="pt-BR" sz="2000"/>
              <a:t>Estrutura de casos;</a:t>
            </a:r>
          </a:p>
          <a:p>
            <a:pPr lvl="2">
              <a:lnSpc>
                <a:spcPct val="90000"/>
              </a:lnSpc>
            </a:pPr>
            <a:r>
              <a:rPr lang="pt-BR" sz="2000"/>
              <a:t>Estrutura de objetos (da matriz de dados). </a:t>
            </a:r>
          </a:p>
          <a:p>
            <a:pPr>
              <a:lnSpc>
                <a:spcPct val="90000"/>
              </a:lnSpc>
            </a:pPr>
            <a:r>
              <a:rPr lang="pt-BR" sz="2800"/>
              <a:t>Exemplos</a:t>
            </a:r>
          </a:p>
          <a:p>
            <a:pPr lvl="1">
              <a:lnSpc>
                <a:spcPct val="90000"/>
              </a:lnSpc>
            </a:pPr>
            <a:r>
              <a:rPr lang="pt-BR" sz="2400"/>
              <a:t>Análise Fatorial</a:t>
            </a:r>
          </a:p>
          <a:p>
            <a:pPr lvl="1">
              <a:lnSpc>
                <a:spcPct val="90000"/>
              </a:lnSpc>
            </a:pPr>
            <a:r>
              <a:rPr lang="pt-BR" sz="2400"/>
              <a:t>Análise de Cluster</a:t>
            </a:r>
          </a:p>
          <a:p>
            <a:pPr lvl="1">
              <a:lnSpc>
                <a:spcPct val="90000"/>
              </a:lnSpc>
            </a:pPr>
            <a:r>
              <a:rPr lang="pt-BR" sz="2400"/>
              <a:t>Escalonamento Multidimensional</a:t>
            </a:r>
          </a:p>
          <a:p>
            <a:pPr lvl="1">
              <a:lnSpc>
                <a:spcPct val="90000"/>
              </a:lnSpc>
            </a:pPr>
            <a:r>
              <a:rPr lang="pt-BR" sz="2400"/>
              <a:t>Análise de Correspondências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blinds(horizontal)">
                                      <p:cBhvr>
                                        <p:cTn id="7" dur="500"/>
                                        <p:tgtEl>
                                          <p:spTgt spid="153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blinds(horizontal)">
                                      <p:cBhvr>
                                        <p:cTn id="12" dur="500"/>
                                        <p:tgtEl>
                                          <p:spTgt spid="153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blinds(horizontal)">
                                      <p:cBhvr>
                                        <p:cTn id="17" dur="500"/>
                                        <p:tgtEl>
                                          <p:spTgt spid="153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03">
                                            <p:txEl>
                                              <p:pRg st="3" end="3"/>
                                            </p:txEl>
                                          </p:spTgt>
                                        </p:tgtEl>
                                        <p:attrNameLst>
                                          <p:attrName>style.visibility</p:attrName>
                                        </p:attrNameLst>
                                      </p:cBhvr>
                                      <p:to>
                                        <p:strVal val="visible"/>
                                      </p:to>
                                    </p:set>
                                    <p:animEffect transition="in" filter="blinds(horizontal)">
                                      <p:cBhvr>
                                        <p:cTn id="22" dur="500"/>
                                        <p:tgtEl>
                                          <p:spTgt spid="153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3603">
                                            <p:txEl>
                                              <p:pRg st="4" end="4"/>
                                            </p:txEl>
                                          </p:spTgt>
                                        </p:tgtEl>
                                        <p:attrNameLst>
                                          <p:attrName>style.visibility</p:attrName>
                                        </p:attrNameLst>
                                      </p:cBhvr>
                                      <p:to>
                                        <p:strVal val="visible"/>
                                      </p:to>
                                    </p:set>
                                    <p:animEffect transition="in" filter="blinds(horizontal)">
                                      <p:cBhvr>
                                        <p:cTn id="27" dur="500"/>
                                        <p:tgtEl>
                                          <p:spTgt spid="153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3603">
                                            <p:txEl>
                                              <p:pRg st="5" end="5"/>
                                            </p:txEl>
                                          </p:spTgt>
                                        </p:tgtEl>
                                        <p:attrNameLst>
                                          <p:attrName>style.visibility</p:attrName>
                                        </p:attrNameLst>
                                      </p:cBhvr>
                                      <p:to>
                                        <p:strVal val="visible"/>
                                      </p:to>
                                    </p:set>
                                    <p:animEffect transition="in" filter="blinds(horizontal)">
                                      <p:cBhvr>
                                        <p:cTn id="32" dur="500"/>
                                        <p:tgtEl>
                                          <p:spTgt spid="153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3603">
                                            <p:txEl>
                                              <p:pRg st="6" end="6"/>
                                            </p:txEl>
                                          </p:spTgt>
                                        </p:tgtEl>
                                        <p:attrNameLst>
                                          <p:attrName>style.visibility</p:attrName>
                                        </p:attrNameLst>
                                      </p:cBhvr>
                                      <p:to>
                                        <p:strVal val="visible"/>
                                      </p:to>
                                    </p:set>
                                    <p:animEffect transition="in" filter="blinds(horizontal)">
                                      <p:cBhvr>
                                        <p:cTn id="37" dur="500"/>
                                        <p:tgtEl>
                                          <p:spTgt spid="1536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3603">
                                            <p:txEl>
                                              <p:pRg st="7" end="7"/>
                                            </p:txEl>
                                          </p:spTgt>
                                        </p:tgtEl>
                                        <p:attrNameLst>
                                          <p:attrName>style.visibility</p:attrName>
                                        </p:attrNameLst>
                                      </p:cBhvr>
                                      <p:to>
                                        <p:strVal val="visible"/>
                                      </p:to>
                                    </p:set>
                                    <p:animEffect transition="in" filter="blinds(horizontal)">
                                      <p:cBhvr>
                                        <p:cTn id="42" dur="500"/>
                                        <p:tgtEl>
                                          <p:spTgt spid="15360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53603">
                                            <p:txEl>
                                              <p:pRg st="8" end="8"/>
                                            </p:txEl>
                                          </p:spTgt>
                                        </p:tgtEl>
                                        <p:attrNameLst>
                                          <p:attrName>style.visibility</p:attrName>
                                        </p:attrNameLst>
                                      </p:cBhvr>
                                      <p:to>
                                        <p:strVal val="visible"/>
                                      </p:to>
                                    </p:set>
                                    <p:animEffect transition="in" filter="blinds(horizontal)">
                                      <p:cBhvr>
                                        <p:cTn id="47" dur="500"/>
                                        <p:tgtEl>
                                          <p:spTgt spid="15360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53603">
                                            <p:txEl>
                                              <p:pRg st="9" end="9"/>
                                            </p:txEl>
                                          </p:spTgt>
                                        </p:tgtEl>
                                        <p:attrNameLst>
                                          <p:attrName>style.visibility</p:attrName>
                                        </p:attrNameLst>
                                      </p:cBhvr>
                                      <p:to>
                                        <p:strVal val="visible"/>
                                      </p:to>
                                    </p:set>
                                    <p:animEffect transition="in" filter="blinds(horizontal)">
                                      <p:cBhvr>
                                        <p:cTn id="52" dur="500"/>
                                        <p:tgtEl>
                                          <p:spTgt spid="1536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5"/>
          <p:cNvSpPr>
            <a:spLocks noGrp="1"/>
          </p:cNvSpPr>
          <p:nvPr>
            <p:ph type="ftr" sz="quarter" idx="11"/>
          </p:nvPr>
        </p:nvSpPr>
        <p:spPr/>
        <p:txBody>
          <a:bodyPr/>
          <a:lstStyle/>
          <a:p>
            <a:r>
              <a:rPr lang="pt-BR"/>
              <a:t>djoi@power.ufscar.br</a:t>
            </a:r>
          </a:p>
        </p:txBody>
      </p:sp>
      <p:sp>
        <p:nvSpPr>
          <p:cNvPr id="7" name="Espaço Reservado para Número de Slide 6"/>
          <p:cNvSpPr>
            <a:spLocks noGrp="1"/>
          </p:cNvSpPr>
          <p:nvPr>
            <p:ph type="sldNum" sz="quarter" idx="12"/>
          </p:nvPr>
        </p:nvSpPr>
        <p:spPr/>
        <p:txBody>
          <a:bodyPr/>
          <a:lstStyle/>
          <a:p>
            <a:fld id="{897882B5-89C1-4921-912E-25E7DDA88F25}" type="slidenum">
              <a:rPr lang="pt-BR"/>
              <a:pPr/>
              <a:t>12</a:t>
            </a:fld>
            <a:endParaRPr lang="pt-BR"/>
          </a:p>
        </p:txBody>
      </p:sp>
      <p:sp>
        <p:nvSpPr>
          <p:cNvPr id="154626" name="Rectangle 2"/>
          <p:cNvSpPr>
            <a:spLocks noGrp="1" noChangeArrowheads="1"/>
          </p:cNvSpPr>
          <p:nvPr>
            <p:ph type="title"/>
          </p:nvPr>
        </p:nvSpPr>
        <p:spPr/>
        <p:txBody>
          <a:bodyPr/>
          <a:lstStyle/>
          <a:p>
            <a:r>
              <a:rPr lang="pt-BR"/>
              <a:t>Técnicas Multivariadas</a:t>
            </a:r>
          </a:p>
        </p:txBody>
      </p:sp>
      <p:sp>
        <p:nvSpPr>
          <p:cNvPr id="154630" name="Rectangle 6"/>
          <p:cNvSpPr>
            <a:spLocks noGrp="1" noChangeArrowheads="1"/>
          </p:cNvSpPr>
          <p:nvPr>
            <p:ph sz="half" idx="2"/>
          </p:nvPr>
        </p:nvSpPr>
        <p:spPr>
          <a:xfrm>
            <a:off x="468313" y="1773238"/>
            <a:ext cx="8280400" cy="4589462"/>
          </a:xfrm>
          <a:noFill/>
        </p:spPr>
        <p:txBody>
          <a:bodyPr/>
          <a:lstStyle/>
          <a:p>
            <a:endParaRPr lang="pt-BR"/>
          </a:p>
          <a:p>
            <a:r>
              <a:rPr lang="pt-BR"/>
              <a:t>Se Y</a:t>
            </a:r>
            <a:r>
              <a:rPr lang="pt-BR" baseline="-25000"/>
              <a:t>1</a:t>
            </a:r>
            <a:r>
              <a:rPr lang="pt-BR"/>
              <a:t>: métrica e X</a:t>
            </a:r>
            <a:r>
              <a:rPr lang="pt-BR" baseline="-25000"/>
              <a:t>i</a:t>
            </a:r>
            <a:r>
              <a:rPr lang="pt-BR"/>
              <a:t> todas métricas </a:t>
            </a:r>
            <a:r>
              <a:rPr lang="pt-BR">
                <a:sym typeface="Symbol" pitchFamily="18" charset="2"/>
              </a:rPr>
              <a:t> Regressão Linear Múltipla;</a:t>
            </a:r>
          </a:p>
          <a:p>
            <a:r>
              <a:rPr lang="pt-BR"/>
              <a:t>Se Y</a:t>
            </a:r>
            <a:r>
              <a:rPr lang="pt-BR" baseline="-25000"/>
              <a:t>1</a:t>
            </a:r>
            <a:r>
              <a:rPr lang="pt-BR"/>
              <a:t>: não-métrica e X</a:t>
            </a:r>
            <a:r>
              <a:rPr lang="pt-BR" baseline="-25000"/>
              <a:t>i</a:t>
            </a:r>
            <a:r>
              <a:rPr lang="pt-BR"/>
              <a:t> todas métricas </a:t>
            </a:r>
            <a:r>
              <a:rPr lang="pt-BR">
                <a:sym typeface="Symbol" pitchFamily="18" charset="2"/>
              </a:rPr>
              <a:t> Análise Discriminante Múltipla;</a:t>
            </a:r>
          </a:p>
          <a:p>
            <a:r>
              <a:rPr lang="pt-BR"/>
              <a:t>Se Y</a:t>
            </a:r>
            <a:r>
              <a:rPr lang="pt-BR" baseline="-25000"/>
              <a:t>1</a:t>
            </a:r>
            <a:r>
              <a:rPr lang="pt-BR"/>
              <a:t>: métrica e X</a:t>
            </a:r>
            <a:r>
              <a:rPr lang="pt-BR" baseline="-25000"/>
              <a:t>i</a:t>
            </a:r>
            <a:r>
              <a:rPr lang="pt-BR"/>
              <a:t> todas não métricas</a:t>
            </a:r>
            <a:r>
              <a:rPr lang="pt-BR">
                <a:sym typeface="Symbol" pitchFamily="18" charset="2"/>
              </a:rPr>
              <a:t>  ANOVA;</a:t>
            </a:r>
          </a:p>
          <a:p>
            <a:r>
              <a:rPr lang="pt-BR">
                <a:sym typeface="Symbol" pitchFamily="18" charset="2"/>
              </a:rPr>
              <a:t>Se </a:t>
            </a:r>
            <a:r>
              <a:rPr lang="pt-BR"/>
              <a:t>Y</a:t>
            </a:r>
            <a:r>
              <a:rPr lang="pt-BR" baseline="-25000"/>
              <a:t>1</a:t>
            </a:r>
            <a:r>
              <a:rPr lang="pt-BR"/>
              <a:t>: métrica ou não-métrica e X</a:t>
            </a:r>
            <a:r>
              <a:rPr lang="pt-BR" baseline="-25000"/>
              <a:t>i</a:t>
            </a:r>
            <a:r>
              <a:rPr lang="pt-BR"/>
              <a:t> todas não métricas</a:t>
            </a:r>
            <a:r>
              <a:rPr lang="pt-BR">
                <a:sym typeface="Symbol" pitchFamily="18" charset="2"/>
              </a:rPr>
              <a:t>  Análise Conjunta;</a:t>
            </a:r>
          </a:p>
          <a:p>
            <a:endParaRPr lang="pt-BR">
              <a:sym typeface="Symbol" pitchFamily="18" charset="2"/>
            </a:endParaRPr>
          </a:p>
        </p:txBody>
      </p:sp>
      <p:graphicFrame>
        <p:nvGraphicFramePr>
          <p:cNvPr id="154628" name="Object 4"/>
          <p:cNvGraphicFramePr>
            <a:graphicFrameLocks noChangeAspect="1"/>
          </p:cNvGraphicFramePr>
          <p:nvPr>
            <p:ph sz="half" idx="1"/>
          </p:nvPr>
        </p:nvGraphicFramePr>
        <p:xfrm>
          <a:off x="1547813" y="1557338"/>
          <a:ext cx="5761037" cy="576262"/>
        </p:xfrm>
        <a:graphic>
          <a:graphicData uri="http://schemas.openxmlformats.org/presentationml/2006/ole">
            <p:oleObj spid="_x0000_s154628" name="Equation" r:id="rId3" imgW="245088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4628"/>
                                        </p:tgtEl>
                                        <p:attrNameLst>
                                          <p:attrName>style.visibility</p:attrName>
                                        </p:attrNameLst>
                                      </p:cBhvr>
                                      <p:to>
                                        <p:strVal val="visible"/>
                                      </p:to>
                                    </p:set>
                                    <p:anim calcmode="lin" valueType="num">
                                      <p:cBhvr additive="base">
                                        <p:cTn id="7" dur="500" fill="hold"/>
                                        <p:tgtEl>
                                          <p:spTgt spid="154628"/>
                                        </p:tgtEl>
                                        <p:attrNameLst>
                                          <p:attrName>ppt_x</p:attrName>
                                        </p:attrNameLst>
                                      </p:cBhvr>
                                      <p:tavLst>
                                        <p:tav tm="0">
                                          <p:val>
                                            <p:strVal val="#ppt_x"/>
                                          </p:val>
                                        </p:tav>
                                        <p:tav tm="100000">
                                          <p:val>
                                            <p:strVal val="#ppt_x"/>
                                          </p:val>
                                        </p:tav>
                                      </p:tavLst>
                                    </p:anim>
                                    <p:anim calcmode="lin" valueType="num">
                                      <p:cBhvr additive="base">
                                        <p:cTn id="8" dur="500" fill="hold"/>
                                        <p:tgtEl>
                                          <p:spTgt spid="1546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4630"/>
                                        </p:tgtEl>
                                        <p:attrNameLst>
                                          <p:attrName>style.visibility</p:attrName>
                                        </p:attrNameLst>
                                      </p:cBhvr>
                                      <p:to>
                                        <p:strVal val="visible"/>
                                      </p:to>
                                    </p:set>
                                    <p:anim calcmode="lin" valueType="num">
                                      <p:cBhvr additive="base">
                                        <p:cTn id="13" dur="500" fill="hold"/>
                                        <p:tgtEl>
                                          <p:spTgt spid="154630"/>
                                        </p:tgtEl>
                                        <p:attrNameLst>
                                          <p:attrName>ppt_x</p:attrName>
                                        </p:attrNameLst>
                                      </p:cBhvr>
                                      <p:tavLst>
                                        <p:tav tm="0">
                                          <p:val>
                                            <p:strVal val="#ppt_x"/>
                                          </p:val>
                                        </p:tav>
                                        <p:tav tm="100000">
                                          <p:val>
                                            <p:strVal val="#ppt_x"/>
                                          </p:val>
                                        </p:tav>
                                      </p:tavLst>
                                    </p:anim>
                                    <p:anim calcmode="lin" valueType="num">
                                      <p:cBhvr additive="base">
                                        <p:cTn id="14" dur="500" fill="hold"/>
                                        <p:tgtEl>
                                          <p:spTgt spid="1546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5"/>
          <p:cNvSpPr>
            <a:spLocks noGrp="1"/>
          </p:cNvSpPr>
          <p:nvPr>
            <p:ph type="ftr" sz="quarter" idx="11"/>
          </p:nvPr>
        </p:nvSpPr>
        <p:spPr/>
        <p:txBody>
          <a:bodyPr/>
          <a:lstStyle/>
          <a:p>
            <a:r>
              <a:rPr lang="pt-BR"/>
              <a:t>djoi@power.ufscar.br</a:t>
            </a:r>
          </a:p>
        </p:txBody>
      </p:sp>
      <p:sp>
        <p:nvSpPr>
          <p:cNvPr id="7" name="Espaço Reservado para Número de Slide 6"/>
          <p:cNvSpPr>
            <a:spLocks noGrp="1"/>
          </p:cNvSpPr>
          <p:nvPr>
            <p:ph type="sldNum" sz="quarter" idx="12"/>
          </p:nvPr>
        </p:nvSpPr>
        <p:spPr/>
        <p:txBody>
          <a:bodyPr/>
          <a:lstStyle/>
          <a:p>
            <a:fld id="{ED157A02-75F2-4F5A-A91D-D87DFA111882}" type="slidenum">
              <a:rPr lang="pt-BR"/>
              <a:pPr/>
              <a:t>13</a:t>
            </a:fld>
            <a:endParaRPr lang="pt-BR"/>
          </a:p>
        </p:txBody>
      </p:sp>
      <p:sp>
        <p:nvSpPr>
          <p:cNvPr id="156674" name="Rectangle 2"/>
          <p:cNvSpPr>
            <a:spLocks noGrp="1" noChangeArrowheads="1"/>
          </p:cNvSpPr>
          <p:nvPr>
            <p:ph type="title"/>
          </p:nvPr>
        </p:nvSpPr>
        <p:spPr/>
        <p:txBody>
          <a:bodyPr/>
          <a:lstStyle/>
          <a:p>
            <a:r>
              <a:rPr lang="pt-BR"/>
              <a:t>Técnicas Multivariadas</a:t>
            </a:r>
          </a:p>
        </p:txBody>
      </p:sp>
      <p:sp>
        <p:nvSpPr>
          <p:cNvPr id="156675" name="Rectangle 3"/>
          <p:cNvSpPr>
            <a:spLocks noGrp="1" noChangeArrowheads="1"/>
          </p:cNvSpPr>
          <p:nvPr>
            <p:ph sz="half" idx="2"/>
          </p:nvPr>
        </p:nvSpPr>
        <p:spPr>
          <a:xfrm>
            <a:off x="468313" y="1773238"/>
            <a:ext cx="8280400" cy="4589462"/>
          </a:xfrm>
          <a:noFill/>
        </p:spPr>
        <p:txBody>
          <a:bodyPr/>
          <a:lstStyle/>
          <a:p>
            <a:endParaRPr lang="pt-BR"/>
          </a:p>
          <a:p>
            <a:endParaRPr lang="pt-BR"/>
          </a:p>
          <a:p>
            <a:r>
              <a:rPr lang="pt-BR"/>
              <a:t>Se Y</a:t>
            </a:r>
            <a:r>
              <a:rPr lang="pt-BR" baseline="-25000"/>
              <a:t>i</a:t>
            </a:r>
            <a:r>
              <a:rPr lang="pt-BR"/>
              <a:t>: todas métricas e X</a:t>
            </a:r>
            <a:r>
              <a:rPr lang="pt-BR" baseline="-25000"/>
              <a:t>i</a:t>
            </a:r>
            <a:r>
              <a:rPr lang="pt-BR"/>
              <a:t> todas não-métricas </a:t>
            </a:r>
            <a:r>
              <a:rPr lang="pt-BR">
                <a:sym typeface="Symbol" pitchFamily="18" charset="2"/>
              </a:rPr>
              <a:t> MANOVA;</a:t>
            </a:r>
          </a:p>
          <a:p>
            <a:endParaRPr lang="pt-BR">
              <a:sym typeface="Symbol" pitchFamily="18" charset="2"/>
            </a:endParaRPr>
          </a:p>
          <a:p>
            <a:r>
              <a:rPr lang="pt-BR"/>
              <a:t>Se Y</a:t>
            </a:r>
            <a:r>
              <a:rPr lang="pt-BR" baseline="-25000"/>
              <a:t>i</a:t>
            </a:r>
            <a:r>
              <a:rPr lang="pt-BR"/>
              <a:t>: métricas ou não-métrica e X</a:t>
            </a:r>
            <a:r>
              <a:rPr lang="pt-BR" baseline="-25000"/>
              <a:t>i</a:t>
            </a:r>
            <a:r>
              <a:rPr lang="pt-BR"/>
              <a:t> métricas ou não-métricas </a:t>
            </a:r>
            <a:r>
              <a:rPr lang="pt-BR">
                <a:sym typeface="Symbol" pitchFamily="18" charset="2"/>
              </a:rPr>
              <a:t> Análise de Correlação Canônica;</a:t>
            </a:r>
          </a:p>
          <a:p>
            <a:pPr>
              <a:buFontTx/>
              <a:buNone/>
            </a:pPr>
            <a:endParaRPr lang="pt-BR">
              <a:sym typeface="Symbol" pitchFamily="18" charset="2"/>
            </a:endParaRPr>
          </a:p>
        </p:txBody>
      </p:sp>
      <p:graphicFrame>
        <p:nvGraphicFramePr>
          <p:cNvPr id="156676" name="Object 4"/>
          <p:cNvGraphicFramePr>
            <a:graphicFrameLocks noChangeAspect="1"/>
          </p:cNvGraphicFramePr>
          <p:nvPr>
            <p:ph sz="half" idx="1"/>
          </p:nvPr>
        </p:nvGraphicFramePr>
        <p:xfrm>
          <a:off x="2312988" y="1820863"/>
          <a:ext cx="3660775" cy="573087"/>
        </p:xfrm>
        <a:graphic>
          <a:graphicData uri="http://schemas.openxmlformats.org/presentationml/2006/ole">
            <p:oleObj spid="_x0000_s156676" name="Equation" r:id="rId4" imgW="153648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6676"/>
                                        </p:tgtEl>
                                        <p:attrNameLst>
                                          <p:attrName>style.visibility</p:attrName>
                                        </p:attrNameLst>
                                      </p:cBhvr>
                                      <p:to>
                                        <p:strVal val="visible"/>
                                      </p:to>
                                    </p:set>
                                    <p:anim calcmode="lin" valueType="num">
                                      <p:cBhvr additive="base">
                                        <p:cTn id="7" dur="500" fill="hold"/>
                                        <p:tgtEl>
                                          <p:spTgt spid="156676"/>
                                        </p:tgtEl>
                                        <p:attrNameLst>
                                          <p:attrName>ppt_x</p:attrName>
                                        </p:attrNameLst>
                                      </p:cBhvr>
                                      <p:tavLst>
                                        <p:tav tm="0">
                                          <p:val>
                                            <p:strVal val="#ppt_x"/>
                                          </p:val>
                                        </p:tav>
                                        <p:tav tm="100000">
                                          <p:val>
                                            <p:strVal val="#ppt_x"/>
                                          </p:val>
                                        </p:tav>
                                      </p:tavLst>
                                    </p:anim>
                                    <p:anim calcmode="lin" valueType="num">
                                      <p:cBhvr additive="base">
                                        <p:cTn id="8" dur="500" fill="hold"/>
                                        <p:tgtEl>
                                          <p:spTgt spid="15667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6675"/>
                                        </p:tgtEl>
                                        <p:attrNameLst>
                                          <p:attrName>style.visibility</p:attrName>
                                        </p:attrNameLst>
                                      </p:cBhvr>
                                      <p:to>
                                        <p:strVal val="visible"/>
                                      </p:to>
                                    </p:set>
                                    <p:anim calcmode="lin" valueType="num">
                                      <p:cBhvr additive="base">
                                        <p:cTn id="13" dur="500" fill="hold"/>
                                        <p:tgtEl>
                                          <p:spTgt spid="156675"/>
                                        </p:tgtEl>
                                        <p:attrNameLst>
                                          <p:attrName>ppt_x</p:attrName>
                                        </p:attrNameLst>
                                      </p:cBhvr>
                                      <p:tavLst>
                                        <p:tav tm="0">
                                          <p:val>
                                            <p:strVal val="#ppt_x"/>
                                          </p:val>
                                        </p:tav>
                                        <p:tav tm="100000">
                                          <p:val>
                                            <p:strVal val="#ppt_x"/>
                                          </p:val>
                                        </p:tav>
                                      </p:tavLst>
                                    </p:anim>
                                    <p:anim calcmode="lin" valueType="num">
                                      <p:cBhvr additive="base">
                                        <p:cTn id="14" dur="500" fill="hold"/>
                                        <p:tgtEl>
                                          <p:spTgt spid="1566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1D2328A5-94D5-4FEA-BC76-E147A83871CA}" type="slidenum">
              <a:rPr lang="pt-BR"/>
              <a:pPr/>
              <a:t>14</a:t>
            </a:fld>
            <a:endParaRPr lang="pt-BR"/>
          </a:p>
        </p:txBody>
      </p:sp>
      <p:sp>
        <p:nvSpPr>
          <p:cNvPr id="171010" name="Rectangle 2"/>
          <p:cNvSpPr>
            <a:spLocks noGrp="1" noChangeArrowheads="1"/>
          </p:cNvSpPr>
          <p:nvPr>
            <p:ph type="title"/>
          </p:nvPr>
        </p:nvSpPr>
        <p:spPr/>
        <p:txBody>
          <a:bodyPr/>
          <a:lstStyle/>
          <a:p>
            <a:r>
              <a:rPr lang="pt-BR" sz="4000"/>
              <a:t>Análise de Componentes Principais</a:t>
            </a:r>
          </a:p>
        </p:txBody>
      </p:sp>
      <p:sp>
        <p:nvSpPr>
          <p:cNvPr id="171011" name="Rectangle 3"/>
          <p:cNvSpPr>
            <a:spLocks noGrp="1" noChangeArrowheads="1"/>
          </p:cNvSpPr>
          <p:nvPr>
            <p:ph type="body" idx="1"/>
          </p:nvPr>
        </p:nvSpPr>
        <p:spPr/>
        <p:txBody>
          <a:bodyPr/>
          <a:lstStyle/>
          <a:p>
            <a:r>
              <a:rPr lang="pt-BR" altLang="zh-CN">
                <a:ea typeface="宋体" charset="-122"/>
              </a:rPr>
              <a:t>Pearson (1901) e Hotelling (1933)</a:t>
            </a:r>
          </a:p>
          <a:p>
            <a:pPr lvl="1"/>
            <a:r>
              <a:rPr lang="pt-BR" altLang="zh-CN">
                <a:ea typeface="宋体" charset="-122"/>
              </a:rPr>
              <a:t>O objetivo principal </a:t>
            </a:r>
            <a:r>
              <a:rPr lang="pt-BR" altLang="zh-CN">
                <a:latin typeface="Times New Roman"/>
                <a:ea typeface="宋体" charset="-122"/>
              </a:rPr>
              <a:t>é</a:t>
            </a:r>
            <a:r>
              <a:rPr lang="pt-BR" altLang="zh-CN">
                <a:ea typeface="宋体" charset="-122"/>
              </a:rPr>
              <a:t> a obten</a:t>
            </a:r>
            <a:r>
              <a:rPr lang="pt-BR" altLang="zh-CN">
                <a:latin typeface="Times New Roman"/>
                <a:ea typeface="宋体" charset="-122"/>
              </a:rPr>
              <a:t>ç</a:t>
            </a:r>
            <a:r>
              <a:rPr lang="pt-BR" altLang="zh-CN">
                <a:ea typeface="宋体" charset="-122"/>
              </a:rPr>
              <a:t>ão de um pequeno n</a:t>
            </a:r>
            <a:r>
              <a:rPr lang="pt-BR" altLang="zh-CN">
                <a:latin typeface="Times New Roman"/>
                <a:ea typeface="宋体" charset="-122"/>
              </a:rPr>
              <a:t>ú</a:t>
            </a:r>
            <a:r>
              <a:rPr lang="pt-BR" altLang="zh-CN">
                <a:ea typeface="宋体" charset="-122"/>
              </a:rPr>
              <a:t>mero de combina</a:t>
            </a:r>
            <a:r>
              <a:rPr lang="pt-BR" altLang="zh-CN">
                <a:latin typeface="Times New Roman"/>
                <a:ea typeface="宋体" charset="-122"/>
              </a:rPr>
              <a:t>ç</a:t>
            </a:r>
            <a:r>
              <a:rPr lang="pt-BR" altLang="zh-CN">
                <a:ea typeface="宋体" charset="-122"/>
              </a:rPr>
              <a:t>ões lineares (componentes principais) de um conjunto de vari</a:t>
            </a:r>
            <a:r>
              <a:rPr lang="pt-BR" altLang="zh-CN">
                <a:latin typeface="Times New Roman"/>
                <a:ea typeface="宋体" charset="-122"/>
              </a:rPr>
              <a:t>á</a:t>
            </a:r>
            <a:r>
              <a:rPr lang="pt-BR" altLang="zh-CN">
                <a:ea typeface="宋体" charset="-122"/>
              </a:rPr>
              <a:t>veis, que retenham o m</a:t>
            </a:r>
            <a:r>
              <a:rPr lang="pt-BR" altLang="zh-CN">
                <a:latin typeface="Times New Roman"/>
                <a:ea typeface="宋体" charset="-122"/>
              </a:rPr>
              <a:t>á</a:t>
            </a:r>
            <a:r>
              <a:rPr lang="pt-BR" altLang="zh-CN">
                <a:ea typeface="宋体" charset="-122"/>
              </a:rPr>
              <a:t>ximo poss</a:t>
            </a:r>
            <a:r>
              <a:rPr lang="pt-BR" altLang="zh-CN">
                <a:latin typeface="Times New Roman"/>
                <a:ea typeface="宋体" charset="-122"/>
              </a:rPr>
              <a:t>í</a:t>
            </a:r>
            <a:r>
              <a:rPr lang="pt-BR" altLang="zh-CN">
                <a:ea typeface="宋体" charset="-122"/>
              </a:rPr>
              <a:t>vel da informa</a:t>
            </a:r>
            <a:r>
              <a:rPr lang="pt-BR" altLang="zh-CN">
                <a:latin typeface="Times New Roman"/>
                <a:ea typeface="宋体" charset="-122"/>
              </a:rPr>
              <a:t>ç</a:t>
            </a:r>
            <a:r>
              <a:rPr lang="pt-BR" altLang="zh-CN">
                <a:ea typeface="宋体" charset="-122"/>
              </a:rPr>
              <a:t>ão contida nas vari</a:t>
            </a:r>
            <a:r>
              <a:rPr lang="pt-BR" altLang="zh-CN">
                <a:latin typeface="Times New Roman"/>
                <a:ea typeface="宋体" charset="-122"/>
              </a:rPr>
              <a:t>á</a:t>
            </a:r>
            <a:r>
              <a:rPr lang="pt-BR" altLang="zh-CN">
                <a:ea typeface="宋体" charset="-122"/>
              </a:rPr>
              <a:t>veis originais. </a:t>
            </a:r>
          </a:p>
          <a:p>
            <a:pPr lvl="2"/>
            <a:r>
              <a:rPr lang="pt-BR" altLang="zh-CN">
                <a:ea typeface="宋体" charset="-122"/>
              </a:rPr>
              <a:t>Redu</a:t>
            </a:r>
            <a:r>
              <a:rPr lang="pt-BR" altLang="zh-CN">
                <a:latin typeface="Times New Roman"/>
                <a:ea typeface="宋体" charset="-122"/>
              </a:rPr>
              <a:t>ç</a:t>
            </a:r>
            <a:r>
              <a:rPr lang="pt-BR" altLang="zh-CN">
                <a:ea typeface="宋体" charset="-122"/>
              </a:rPr>
              <a:t>ão dos dados originais</a:t>
            </a:r>
          </a:p>
          <a:p>
            <a:pPr lvl="2"/>
            <a:r>
              <a:rPr lang="pt-BR" altLang="zh-CN">
                <a:ea typeface="宋体" charset="-122"/>
              </a:rPr>
              <a:t>Facilitar a interpreta</a:t>
            </a:r>
            <a:r>
              <a:rPr lang="pt-BR" altLang="zh-CN">
                <a:latin typeface="Times New Roman"/>
                <a:ea typeface="宋体" charset="-122"/>
              </a:rPr>
              <a:t>ç</a:t>
            </a:r>
            <a:r>
              <a:rPr lang="pt-BR" altLang="zh-CN">
                <a:ea typeface="宋体" charset="-122"/>
              </a:rPr>
              <a:t>ão atrav</a:t>
            </a:r>
            <a:r>
              <a:rPr lang="pt-BR" altLang="zh-CN">
                <a:latin typeface="Times New Roman"/>
                <a:ea typeface="宋体" charset="-122"/>
              </a:rPr>
              <a:t>é</a:t>
            </a:r>
            <a:r>
              <a:rPr lang="pt-BR" altLang="zh-CN">
                <a:ea typeface="宋体" charset="-122"/>
              </a:rPr>
              <a:t>s da descoberta de relacionamentos não suspeitos previamente</a:t>
            </a:r>
            <a:r>
              <a:rPr lang="pt-BR" altLang="zh-CN" b="1">
                <a:ea typeface="宋体"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Effect transition="in" filter="blinds(horizontal)">
                                      <p:cBhvr>
                                        <p:cTn id="7" dur="500"/>
                                        <p:tgtEl>
                                          <p:spTgt spid="171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1011">
                                            <p:txEl>
                                              <p:pRg st="1" end="1"/>
                                            </p:txEl>
                                          </p:spTgt>
                                        </p:tgtEl>
                                        <p:attrNameLst>
                                          <p:attrName>style.visibility</p:attrName>
                                        </p:attrNameLst>
                                      </p:cBhvr>
                                      <p:to>
                                        <p:strVal val="visible"/>
                                      </p:to>
                                    </p:set>
                                    <p:animEffect transition="in" filter="blinds(horizontal)">
                                      <p:cBhvr>
                                        <p:cTn id="12" dur="500"/>
                                        <p:tgtEl>
                                          <p:spTgt spid="171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1011">
                                            <p:txEl>
                                              <p:pRg st="2" end="2"/>
                                            </p:txEl>
                                          </p:spTgt>
                                        </p:tgtEl>
                                        <p:attrNameLst>
                                          <p:attrName>style.visibility</p:attrName>
                                        </p:attrNameLst>
                                      </p:cBhvr>
                                      <p:to>
                                        <p:strVal val="visible"/>
                                      </p:to>
                                    </p:set>
                                    <p:animEffect transition="in" filter="blinds(horizontal)">
                                      <p:cBhvr>
                                        <p:cTn id="17" dur="500"/>
                                        <p:tgtEl>
                                          <p:spTgt spid="1710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1011">
                                            <p:txEl>
                                              <p:pRg st="3" end="3"/>
                                            </p:txEl>
                                          </p:spTgt>
                                        </p:tgtEl>
                                        <p:attrNameLst>
                                          <p:attrName>style.visibility</p:attrName>
                                        </p:attrNameLst>
                                      </p:cBhvr>
                                      <p:to>
                                        <p:strVal val="visible"/>
                                      </p:to>
                                    </p:set>
                                    <p:animEffect transition="in" filter="blinds(horizontal)">
                                      <p:cBhvr>
                                        <p:cTn id="22" dur="500"/>
                                        <p:tgtEl>
                                          <p:spTgt spid="171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BE2BB01A-DA93-4B2D-8AEB-242B435197F8}" type="slidenum">
              <a:rPr lang="pt-BR"/>
              <a:pPr/>
              <a:t>15</a:t>
            </a:fld>
            <a:endParaRPr lang="pt-BR"/>
          </a:p>
        </p:txBody>
      </p:sp>
      <p:sp>
        <p:nvSpPr>
          <p:cNvPr id="176130" name="Rectangle 2"/>
          <p:cNvSpPr>
            <a:spLocks noGrp="1" noChangeArrowheads="1"/>
          </p:cNvSpPr>
          <p:nvPr>
            <p:ph type="title"/>
          </p:nvPr>
        </p:nvSpPr>
        <p:spPr/>
        <p:txBody>
          <a:bodyPr/>
          <a:lstStyle/>
          <a:p>
            <a:r>
              <a:rPr lang="pt-BR" sz="4000"/>
              <a:t>Análise de Componentes Principais</a:t>
            </a:r>
          </a:p>
        </p:txBody>
      </p:sp>
      <p:sp>
        <p:nvSpPr>
          <p:cNvPr id="176131" name="Rectangle 3"/>
          <p:cNvSpPr>
            <a:spLocks noGrp="1" noChangeArrowheads="1"/>
          </p:cNvSpPr>
          <p:nvPr>
            <p:ph type="body" idx="1"/>
          </p:nvPr>
        </p:nvSpPr>
        <p:spPr/>
        <p:txBody>
          <a:bodyPr/>
          <a:lstStyle/>
          <a:p>
            <a:r>
              <a:rPr lang="pt-BR" sz="2800"/>
              <a:t>A análise de componentes principais substitui um conjunto de variáveis correlacionadas por um conjunto de novas variáveis não-correlacionadas, sendo essas combinações lineares das variáveis iniciais e colocadas em ordem decrescente por suas variâncias</a:t>
            </a:r>
            <a:endParaRPr lang="sv-SE" sz="2800"/>
          </a:p>
          <a:p>
            <a:pPr lvl="1">
              <a:buFontTx/>
              <a:buNone/>
            </a:pPr>
            <a:r>
              <a:rPr lang="sv-SE"/>
              <a:t>	</a:t>
            </a:r>
          </a:p>
          <a:p>
            <a:pPr lvl="1">
              <a:buFontTx/>
              <a:buNone/>
            </a:pPr>
            <a:r>
              <a:rPr lang="sv-SE"/>
              <a:t>		Var CP</a:t>
            </a:r>
            <a:r>
              <a:rPr lang="sv-SE" baseline="-25000"/>
              <a:t>1</a:t>
            </a:r>
            <a:r>
              <a:rPr lang="sv-SE"/>
              <a:t> &gt; Var CP</a:t>
            </a:r>
            <a:r>
              <a:rPr lang="sv-SE" baseline="-25000"/>
              <a:t>2</a:t>
            </a:r>
            <a:r>
              <a:rPr lang="sv-SE"/>
              <a:t> &gt; .... &gt; Var CP</a:t>
            </a:r>
            <a:r>
              <a:rPr lang="sv-SE" baseline="-25000"/>
              <a:t>p</a:t>
            </a:r>
            <a:r>
              <a:rPr lang="sv-SE"/>
              <a:t> </a:t>
            </a: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additive="base">
                                        <p:cTn id="7" dur="500" fill="hold"/>
                                        <p:tgtEl>
                                          <p:spTgt spid="176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6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6131">
                                            <p:txEl>
                                              <p:pRg st="1" end="1"/>
                                            </p:txEl>
                                          </p:spTgt>
                                        </p:tgtEl>
                                        <p:attrNameLst>
                                          <p:attrName>style.visibility</p:attrName>
                                        </p:attrNameLst>
                                      </p:cBhvr>
                                      <p:to>
                                        <p:strVal val="visible"/>
                                      </p:to>
                                    </p:set>
                                    <p:anim calcmode="lin" valueType="num">
                                      <p:cBhvr additive="base">
                                        <p:cTn id="13" dur="500" fill="hold"/>
                                        <p:tgtEl>
                                          <p:spTgt spid="1761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61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6131">
                                            <p:txEl>
                                              <p:pRg st="2" end="2"/>
                                            </p:txEl>
                                          </p:spTgt>
                                        </p:tgtEl>
                                        <p:attrNameLst>
                                          <p:attrName>style.visibility</p:attrName>
                                        </p:attrNameLst>
                                      </p:cBhvr>
                                      <p:to>
                                        <p:strVal val="visible"/>
                                      </p:to>
                                    </p:set>
                                    <p:anim calcmode="lin" valueType="num">
                                      <p:cBhvr additive="base">
                                        <p:cTn id="19" dur="500" fill="hold"/>
                                        <p:tgtEl>
                                          <p:spTgt spid="1761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61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0A925E6E-2199-41E7-A82C-207E29015163}" type="slidenum">
              <a:rPr lang="pt-BR"/>
              <a:pPr/>
              <a:t>16</a:t>
            </a:fld>
            <a:endParaRPr lang="pt-BR"/>
          </a:p>
        </p:txBody>
      </p:sp>
      <p:sp>
        <p:nvSpPr>
          <p:cNvPr id="177154" name="Rectangle 2"/>
          <p:cNvSpPr>
            <a:spLocks noGrp="1" noChangeArrowheads="1"/>
          </p:cNvSpPr>
          <p:nvPr>
            <p:ph type="title"/>
          </p:nvPr>
        </p:nvSpPr>
        <p:spPr/>
        <p:txBody>
          <a:bodyPr/>
          <a:lstStyle/>
          <a:p>
            <a:r>
              <a:rPr lang="pt-BR" sz="4000"/>
              <a:t>Análise de Componentes Principais</a:t>
            </a:r>
          </a:p>
        </p:txBody>
      </p:sp>
      <p:sp>
        <p:nvSpPr>
          <p:cNvPr id="177155" name="Rectangle 3"/>
          <p:cNvSpPr>
            <a:spLocks noGrp="1" noChangeArrowheads="1"/>
          </p:cNvSpPr>
          <p:nvPr>
            <p:ph type="body" idx="1"/>
          </p:nvPr>
        </p:nvSpPr>
        <p:spPr/>
        <p:txBody>
          <a:bodyPr/>
          <a:lstStyle/>
          <a:p>
            <a:pPr>
              <a:lnSpc>
                <a:spcPct val="80000"/>
              </a:lnSpc>
            </a:pPr>
            <a:r>
              <a:rPr lang="pt-BR" sz="2000"/>
              <a:t>Algebricamente, componentes principais são combinações lineares particulares das “p” variáveis aleatórias X</a:t>
            </a:r>
            <a:r>
              <a:rPr lang="pt-BR" sz="2000" baseline="-25000"/>
              <a:t>1</a:t>
            </a:r>
            <a:r>
              <a:rPr lang="pt-BR" sz="2000"/>
              <a:t>, X</a:t>
            </a:r>
            <a:r>
              <a:rPr lang="pt-BR" sz="2000" baseline="-25000"/>
              <a:t>2</a:t>
            </a:r>
            <a:r>
              <a:rPr lang="pt-BR" sz="2000"/>
              <a:t>, ..., X</a:t>
            </a:r>
            <a:r>
              <a:rPr lang="pt-BR" sz="2000" baseline="-25000"/>
              <a:t>p;</a:t>
            </a:r>
          </a:p>
          <a:p>
            <a:pPr>
              <a:lnSpc>
                <a:spcPct val="80000"/>
              </a:lnSpc>
            </a:pPr>
            <a:endParaRPr lang="pt-BR" sz="2000"/>
          </a:p>
          <a:p>
            <a:pPr>
              <a:lnSpc>
                <a:spcPct val="80000"/>
              </a:lnSpc>
            </a:pPr>
            <a:r>
              <a:rPr lang="pt-BR" sz="2000"/>
              <a:t>Geometricamente, essas combinações lineares representam a relação de um novo sistema de coordenadas obtido por deslocamento e rotação do sistema original com X</a:t>
            </a:r>
            <a:r>
              <a:rPr lang="pt-BR" sz="2000" baseline="-25000"/>
              <a:t>1</a:t>
            </a:r>
            <a:r>
              <a:rPr lang="pt-BR" sz="2000"/>
              <a:t>, X</a:t>
            </a:r>
            <a:r>
              <a:rPr lang="pt-BR" sz="2000" baseline="-25000"/>
              <a:t>2</a:t>
            </a:r>
            <a:r>
              <a:rPr lang="pt-BR" sz="2000"/>
              <a:t>, ..., X</a:t>
            </a:r>
            <a:r>
              <a:rPr lang="pt-BR" sz="2000" baseline="-25000"/>
              <a:t>p</a:t>
            </a:r>
            <a:r>
              <a:rPr lang="pt-BR" sz="2000"/>
              <a:t> como eixos;</a:t>
            </a:r>
          </a:p>
          <a:p>
            <a:pPr>
              <a:lnSpc>
                <a:spcPct val="80000"/>
              </a:lnSpc>
            </a:pPr>
            <a:endParaRPr lang="pt-BR" sz="2000"/>
          </a:p>
          <a:p>
            <a:pPr>
              <a:lnSpc>
                <a:spcPct val="80000"/>
              </a:lnSpc>
            </a:pPr>
            <a:r>
              <a:rPr lang="pt-BR" sz="2000"/>
              <a:t>Os novos eixos representam as direções com variabilidade máxima e fornecem uma descrição mais simples e mais parcimoniosa da estrutura de covariância;</a:t>
            </a:r>
          </a:p>
          <a:p>
            <a:pPr>
              <a:lnSpc>
                <a:spcPct val="80000"/>
              </a:lnSpc>
            </a:pPr>
            <a:endParaRPr lang="pt-BR" sz="2000"/>
          </a:p>
          <a:p>
            <a:pPr>
              <a:lnSpc>
                <a:spcPct val="80000"/>
              </a:lnSpc>
            </a:pPr>
            <a:r>
              <a:rPr lang="pt-BR" sz="2000"/>
              <a:t>Os componentes principais dependem da matriz de correlação (</a:t>
            </a:r>
            <a:r>
              <a:rPr lang="pt-BR" sz="2000" b="1"/>
              <a:t>r</a:t>
            </a:r>
            <a:r>
              <a:rPr lang="pt-BR" sz="2000"/>
              <a:t>) ou da matriz de covariâncias (</a:t>
            </a:r>
            <a:r>
              <a:rPr lang="pt-BR" sz="2000" b="1">
                <a:sym typeface="Symbol" pitchFamily="18" charset="2"/>
              </a:rPr>
              <a:t>)</a:t>
            </a:r>
            <a:r>
              <a:rPr lang="pt-BR" sz="2000"/>
              <a:t> de X</a:t>
            </a:r>
            <a:r>
              <a:rPr lang="pt-BR" sz="2000" baseline="-25000"/>
              <a:t>1</a:t>
            </a:r>
            <a:r>
              <a:rPr lang="pt-BR" sz="2000"/>
              <a:t>, X</a:t>
            </a:r>
            <a:r>
              <a:rPr lang="pt-BR" sz="2000" baseline="-25000"/>
              <a:t>2</a:t>
            </a:r>
            <a:r>
              <a:rPr lang="pt-BR" sz="2000"/>
              <a:t>, ..., X</a:t>
            </a:r>
            <a:r>
              <a:rPr lang="pt-BR" sz="2000" baseline="-25000"/>
              <a:t>p</a:t>
            </a:r>
            <a:r>
              <a:rPr lang="pt-BR" sz="2000"/>
              <a:t>. O seu desenvolvimento não necessita da suposição de normalidade.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7155">
                                            <p:txEl>
                                              <p:pRg st="2" end="2"/>
                                            </p:txEl>
                                          </p:spTgt>
                                        </p:tgtEl>
                                        <p:attrNameLst>
                                          <p:attrName>style.visibility</p:attrName>
                                        </p:attrNameLst>
                                      </p:cBhvr>
                                      <p:to>
                                        <p:strVal val="visible"/>
                                      </p:to>
                                    </p:set>
                                    <p:anim calcmode="lin" valueType="num">
                                      <p:cBhvr additive="base">
                                        <p:cTn id="13" dur="500" fill="hold"/>
                                        <p:tgtEl>
                                          <p:spTgt spid="1771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7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7155">
                                            <p:txEl>
                                              <p:pRg st="4" end="4"/>
                                            </p:txEl>
                                          </p:spTgt>
                                        </p:tgtEl>
                                        <p:attrNameLst>
                                          <p:attrName>style.visibility</p:attrName>
                                        </p:attrNameLst>
                                      </p:cBhvr>
                                      <p:to>
                                        <p:strVal val="visible"/>
                                      </p:to>
                                    </p:set>
                                    <p:anim calcmode="lin" valueType="num">
                                      <p:cBhvr additive="base">
                                        <p:cTn id="19" dur="500" fill="hold"/>
                                        <p:tgtEl>
                                          <p:spTgt spid="1771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71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7155">
                                            <p:txEl>
                                              <p:pRg st="6" end="6"/>
                                            </p:txEl>
                                          </p:spTgt>
                                        </p:tgtEl>
                                        <p:attrNameLst>
                                          <p:attrName>style.visibility</p:attrName>
                                        </p:attrNameLst>
                                      </p:cBhvr>
                                      <p:to>
                                        <p:strVal val="visible"/>
                                      </p:to>
                                    </p:set>
                                    <p:anim calcmode="lin" valueType="num">
                                      <p:cBhvr additive="base">
                                        <p:cTn id="25" dur="500" fill="hold"/>
                                        <p:tgtEl>
                                          <p:spTgt spid="17715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71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D3609660-E1EE-4279-BC5A-30AC9C31B9BA}" type="slidenum">
              <a:rPr lang="pt-BR"/>
              <a:pPr/>
              <a:t>17</a:t>
            </a:fld>
            <a:endParaRPr lang="pt-BR"/>
          </a:p>
        </p:txBody>
      </p:sp>
      <p:sp>
        <p:nvSpPr>
          <p:cNvPr id="175106" name="Rectangle 2"/>
          <p:cNvSpPr>
            <a:spLocks noGrp="1" noChangeArrowheads="1"/>
          </p:cNvSpPr>
          <p:nvPr>
            <p:ph type="title"/>
          </p:nvPr>
        </p:nvSpPr>
        <p:spPr/>
        <p:txBody>
          <a:bodyPr/>
          <a:lstStyle/>
          <a:p>
            <a:r>
              <a:rPr lang="pt-BR" sz="4000"/>
              <a:t>Análise de Componentes Principais</a:t>
            </a:r>
          </a:p>
        </p:txBody>
      </p:sp>
      <p:sp>
        <p:nvSpPr>
          <p:cNvPr id="175107" name="Rectangle 3"/>
          <p:cNvSpPr>
            <a:spLocks noGrp="1" noChangeArrowheads="1"/>
          </p:cNvSpPr>
          <p:nvPr>
            <p:ph type="body" idx="1"/>
          </p:nvPr>
        </p:nvSpPr>
        <p:spPr/>
        <p:txBody>
          <a:bodyPr/>
          <a:lstStyle/>
          <a:p>
            <a:pPr>
              <a:lnSpc>
                <a:spcPct val="90000"/>
              </a:lnSpc>
            </a:pPr>
            <a:r>
              <a:rPr lang="pt-BR" altLang="zh-CN" sz="2800">
                <a:ea typeface="宋体" charset="-122"/>
              </a:rPr>
              <a:t>Exemplos:</a:t>
            </a:r>
          </a:p>
          <a:p>
            <a:pPr lvl="1">
              <a:lnSpc>
                <a:spcPct val="90000"/>
              </a:lnSpc>
            </a:pPr>
            <a:r>
              <a:rPr lang="pt-BR" altLang="zh-CN" sz="2000">
                <a:ea typeface="宋体" charset="-122"/>
              </a:rPr>
              <a:t>Aplica</a:t>
            </a:r>
            <a:r>
              <a:rPr lang="pt-BR" altLang="zh-CN" sz="2000">
                <a:latin typeface="Times New Roman"/>
                <a:ea typeface="宋体" charset="-122"/>
              </a:rPr>
              <a:t>ç</a:t>
            </a:r>
            <a:r>
              <a:rPr lang="pt-BR" altLang="zh-CN" sz="2000">
                <a:ea typeface="宋体" charset="-122"/>
              </a:rPr>
              <a:t>ão na confiabilidade de sistemas complexos </a:t>
            </a:r>
            <a:r>
              <a:rPr lang="pt-BR" altLang="zh-CN" sz="2000">
                <a:latin typeface="Times New Roman"/>
                <a:ea typeface="宋体" charset="-122"/>
              </a:rPr>
              <a:t>–</a:t>
            </a:r>
            <a:r>
              <a:rPr lang="pt-BR" altLang="zh-CN" sz="2000">
                <a:ea typeface="宋体" charset="-122"/>
              </a:rPr>
              <a:t> redu</a:t>
            </a:r>
            <a:r>
              <a:rPr lang="pt-BR" altLang="zh-CN" sz="2000">
                <a:latin typeface="Times New Roman"/>
                <a:ea typeface="宋体" charset="-122"/>
              </a:rPr>
              <a:t>ç</a:t>
            </a:r>
            <a:r>
              <a:rPr lang="pt-BR" altLang="zh-CN" sz="2000">
                <a:ea typeface="宋体" charset="-122"/>
              </a:rPr>
              <a:t>ão no conjunto de vari</a:t>
            </a:r>
            <a:r>
              <a:rPr lang="pt-BR" altLang="zh-CN" sz="2000">
                <a:latin typeface="Times New Roman"/>
                <a:ea typeface="宋体" charset="-122"/>
              </a:rPr>
              <a:t>á</a:t>
            </a:r>
            <a:r>
              <a:rPr lang="pt-BR" altLang="zh-CN" sz="2000">
                <a:ea typeface="宋体" charset="-122"/>
              </a:rPr>
              <a:t>veis  originais (pe</a:t>
            </a:r>
            <a:r>
              <a:rPr lang="pt-BR" altLang="zh-CN" sz="2000">
                <a:latin typeface="Times New Roman"/>
                <a:ea typeface="宋体" charset="-122"/>
              </a:rPr>
              <a:t>ç</a:t>
            </a:r>
            <a:r>
              <a:rPr lang="pt-BR" altLang="zh-CN" sz="2000">
                <a:ea typeface="宋体" charset="-122"/>
              </a:rPr>
              <a:t>as) para três vari</a:t>
            </a:r>
            <a:r>
              <a:rPr lang="pt-BR" altLang="zh-CN" sz="2000">
                <a:latin typeface="Times New Roman"/>
                <a:ea typeface="宋体" charset="-122"/>
              </a:rPr>
              <a:t>á</a:t>
            </a:r>
            <a:r>
              <a:rPr lang="pt-BR" altLang="zh-CN" sz="2000">
                <a:ea typeface="宋体" charset="-122"/>
              </a:rPr>
              <a:t>veis (componentes principais) e no final o estudo mostrou que bastava apenas o primeiro deles.</a:t>
            </a:r>
          </a:p>
          <a:p>
            <a:pPr lvl="1">
              <a:lnSpc>
                <a:spcPct val="90000"/>
              </a:lnSpc>
            </a:pPr>
            <a:endParaRPr lang="pt-BR" altLang="zh-CN" sz="2000">
              <a:ea typeface="宋体" charset="-122"/>
            </a:endParaRPr>
          </a:p>
          <a:p>
            <a:pPr lvl="1">
              <a:lnSpc>
                <a:spcPct val="90000"/>
              </a:lnSpc>
            </a:pPr>
            <a:r>
              <a:rPr lang="pt-BR" altLang="zh-CN" sz="2000">
                <a:ea typeface="宋体" charset="-122"/>
              </a:rPr>
              <a:t>An</a:t>
            </a:r>
            <a:r>
              <a:rPr lang="pt-BR" altLang="zh-CN" sz="2000">
                <a:latin typeface="Times New Roman"/>
                <a:ea typeface="宋体" charset="-122"/>
              </a:rPr>
              <a:t>á</a:t>
            </a:r>
            <a:r>
              <a:rPr lang="pt-BR" altLang="zh-CN" sz="2000">
                <a:ea typeface="宋体" charset="-122"/>
              </a:rPr>
              <a:t>lise de componentes principais em imagens multi-temporais de sat</a:t>
            </a:r>
            <a:r>
              <a:rPr lang="pt-BR" altLang="zh-CN" sz="2000">
                <a:latin typeface="Times New Roman"/>
                <a:ea typeface="宋体" charset="-122"/>
              </a:rPr>
              <a:t>é</a:t>
            </a:r>
            <a:r>
              <a:rPr lang="pt-BR" altLang="zh-CN" sz="2000">
                <a:ea typeface="宋体" charset="-122"/>
              </a:rPr>
              <a:t>lites para estudo de vulnerabilidade </a:t>
            </a:r>
            <a:r>
              <a:rPr lang="pt-BR" altLang="zh-CN" sz="2000">
                <a:latin typeface="Times New Roman"/>
                <a:ea typeface="宋体" charset="-122"/>
              </a:rPr>
              <a:t>à</a:t>
            </a:r>
            <a:r>
              <a:rPr lang="pt-BR" altLang="zh-CN" sz="2000">
                <a:ea typeface="宋体" charset="-122"/>
              </a:rPr>
              <a:t> perda de solo no semi-</a:t>
            </a:r>
            <a:r>
              <a:rPr lang="pt-BR" altLang="zh-CN" sz="2000">
                <a:latin typeface="Times New Roman"/>
                <a:ea typeface="宋体" charset="-122"/>
              </a:rPr>
              <a:t>á</a:t>
            </a:r>
            <a:r>
              <a:rPr lang="pt-BR" altLang="zh-CN" sz="2000">
                <a:ea typeface="宋体" charset="-122"/>
              </a:rPr>
              <a:t>rido nordestino. Basicamente foi utilizada a ACP para reunir as informa</a:t>
            </a:r>
            <a:r>
              <a:rPr lang="pt-BR" altLang="zh-CN" sz="2000">
                <a:latin typeface="Times New Roman"/>
                <a:ea typeface="宋体" charset="-122"/>
              </a:rPr>
              <a:t>ç</a:t>
            </a:r>
            <a:r>
              <a:rPr lang="pt-BR" altLang="zh-CN" sz="2000">
                <a:ea typeface="宋体" charset="-122"/>
              </a:rPr>
              <a:t>ões de duas imagens para compor duas outras, não correlacionadas entre si, com melhores propriedades interpretativas.</a:t>
            </a:r>
            <a:endParaRPr lang="pt-BR"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 calcmode="lin" valueType="num">
                                      <p:cBhvr additive="base">
                                        <p:cTn id="7" dur="500" fill="hold"/>
                                        <p:tgtEl>
                                          <p:spTgt spid="175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5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5107">
                                            <p:txEl>
                                              <p:pRg st="1" end="1"/>
                                            </p:txEl>
                                          </p:spTgt>
                                        </p:tgtEl>
                                        <p:attrNameLst>
                                          <p:attrName>style.visibility</p:attrName>
                                        </p:attrNameLst>
                                      </p:cBhvr>
                                      <p:to>
                                        <p:strVal val="visible"/>
                                      </p:to>
                                    </p:set>
                                    <p:anim calcmode="lin" valueType="num">
                                      <p:cBhvr additive="base">
                                        <p:cTn id="13" dur="500" fill="hold"/>
                                        <p:tgtEl>
                                          <p:spTgt spid="175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5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5107">
                                            <p:txEl>
                                              <p:pRg st="3" end="3"/>
                                            </p:txEl>
                                          </p:spTgt>
                                        </p:tgtEl>
                                        <p:attrNameLst>
                                          <p:attrName>style.visibility</p:attrName>
                                        </p:attrNameLst>
                                      </p:cBhvr>
                                      <p:to>
                                        <p:strVal val="visible"/>
                                      </p:to>
                                    </p:set>
                                    <p:anim calcmode="lin" valueType="num">
                                      <p:cBhvr additive="base">
                                        <p:cTn id="19" dur="500" fill="hold"/>
                                        <p:tgtEl>
                                          <p:spTgt spid="17510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51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227243AF-A05B-4981-AF46-449AC1643BCD}" type="slidenum">
              <a:rPr lang="pt-BR"/>
              <a:pPr/>
              <a:t>18</a:t>
            </a:fld>
            <a:endParaRPr lang="pt-BR"/>
          </a:p>
        </p:txBody>
      </p:sp>
      <p:sp>
        <p:nvSpPr>
          <p:cNvPr id="179202" name="Rectangle 2"/>
          <p:cNvSpPr>
            <a:spLocks noGrp="1" noChangeArrowheads="1"/>
          </p:cNvSpPr>
          <p:nvPr>
            <p:ph type="title"/>
          </p:nvPr>
        </p:nvSpPr>
        <p:spPr/>
        <p:txBody>
          <a:bodyPr/>
          <a:lstStyle/>
          <a:p>
            <a:r>
              <a:rPr lang="pt-BR" sz="4000"/>
              <a:t>Análise de Componentes Principais</a:t>
            </a:r>
          </a:p>
        </p:txBody>
      </p:sp>
      <p:pic>
        <p:nvPicPr>
          <p:cNvPr id="179203" name="Picture 3"/>
          <p:cNvPicPr>
            <a:picLocks noChangeAspect="1" noChangeArrowheads="1"/>
          </p:cNvPicPr>
          <p:nvPr>
            <p:ph type="body" idx="1"/>
          </p:nvPr>
        </p:nvPicPr>
        <p:blipFill>
          <a:blip r:embed="rId2" cstate="print"/>
          <a:srcRect/>
          <a:stretch>
            <a:fillRect/>
          </a:stretch>
        </p:blip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C69346B9-CA93-4F36-A68A-D270F915ED5E}" type="slidenum">
              <a:rPr lang="pt-BR"/>
              <a:pPr/>
              <a:t>19</a:t>
            </a:fld>
            <a:endParaRPr lang="pt-BR"/>
          </a:p>
        </p:txBody>
      </p:sp>
      <p:sp>
        <p:nvSpPr>
          <p:cNvPr id="178178" name="Rectangle 2"/>
          <p:cNvSpPr>
            <a:spLocks noGrp="1" noChangeArrowheads="1"/>
          </p:cNvSpPr>
          <p:nvPr>
            <p:ph type="title"/>
          </p:nvPr>
        </p:nvSpPr>
        <p:spPr/>
        <p:txBody>
          <a:bodyPr/>
          <a:lstStyle/>
          <a:p>
            <a:r>
              <a:rPr lang="pt-BR" sz="4000"/>
              <a:t>Análise de Componentes Principais</a:t>
            </a:r>
          </a:p>
        </p:txBody>
      </p:sp>
      <p:pic>
        <p:nvPicPr>
          <p:cNvPr id="178179" name="Picture 3"/>
          <p:cNvPicPr>
            <a:picLocks noChangeAspect="1" noChangeArrowheads="1"/>
          </p:cNvPicPr>
          <p:nvPr>
            <p:ph type="body" idx="1"/>
          </p:nvPr>
        </p:nvPicPr>
        <p:blipFill>
          <a:blip r:embed="rId2" cstate="print"/>
          <a:srcRect/>
          <a:stretch>
            <a:fillRect/>
          </a:stretch>
        </p:blip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F4D9134A-A34D-43C8-AA86-F6878B8A77BB}" type="slidenum">
              <a:rPr lang="pt-BR"/>
              <a:pPr/>
              <a:t>2</a:t>
            </a:fld>
            <a:endParaRPr lang="pt-BR"/>
          </a:p>
        </p:txBody>
      </p:sp>
      <p:sp>
        <p:nvSpPr>
          <p:cNvPr id="7170" name="Rectangle 2"/>
          <p:cNvSpPr>
            <a:spLocks noGrp="1" noChangeArrowheads="1"/>
          </p:cNvSpPr>
          <p:nvPr>
            <p:ph type="title"/>
          </p:nvPr>
        </p:nvSpPr>
        <p:spPr/>
        <p:txBody>
          <a:bodyPr/>
          <a:lstStyle/>
          <a:p>
            <a:r>
              <a:rPr lang="pt-BR"/>
              <a:t>Técnicas Multivariadas</a:t>
            </a:r>
          </a:p>
        </p:txBody>
      </p:sp>
      <p:sp>
        <p:nvSpPr>
          <p:cNvPr id="7171" name="Rectangle 3"/>
          <p:cNvSpPr>
            <a:spLocks noGrp="1" noChangeArrowheads="1"/>
          </p:cNvSpPr>
          <p:nvPr>
            <p:ph type="body" idx="1"/>
          </p:nvPr>
        </p:nvSpPr>
        <p:spPr/>
        <p:txBody>
          <a:bodyPr/>
          <a:lstStyle/>
          <a:p>
            <a:r>
              <a:rPr lang="pt-BR" sz="3600">
                <a:latin typeface="Book Antiqua" pitchFamily="18" charset="0"/>
              </a:rPr>
              <a:t>Tópicos abrangidos</a:t>
            </a:r>
            <a:r>
              <a:rPr lang="pt-BR">
                <a:latin typeface="Book Antiqua" pitchFamily="18" charset="0"/>
              </a:rPr>
              <a:t>:</a:t>
            </a:r>
          </a:p>
          <a:p>
            <a:pPr lvl="1"/>
            <a:r>
              <a:rPr lang="pt-BR" sz="3200">
                <a:latin typeface="Book Antiqua" pitchFamily="18" charset="0"/>
              </a:rPr>
              <a:t>Análise de Componentes Principais</a:t>
            </a:r>
          </a:p>
          <a:p>
            <a:pPr lvl="1"/>
            <a:r>
              <a:rPr lang="pt-BR" sz="3200">
                <a:latin typeface="Book Antiqua" pitchFamily="18" charset="0"/>
              </a:rPr>
              <a:t>Análise Fatorial</a:t>
            </a:r>
          </a:p>
          <a:p>
            <a:pPr lvl="1"/>
            <a:r>
              <a:rPr lang="pt-BR" sz="3200">
                <a:latin typeface="Book Antiqua" pitchFamily="18" charset="0"/>
              </a:rPr>
              <a:t>Análise Discriminante</a:t>
            </a:r>
          </a:p>
          <a:p>
            <a:pPr lvl="1"/>
            <a:r>
              <a:rPr lang="pt-BR" sz="3200">
                <a:latin typeface="Book Antiqua" pitchFamily="18" charset="0"/>
              </a:rPr>
              <a:t>Análise de Cluster</a:t>
            </a:r>
          </a:p>
          <a:p>
            <a:pPr lvl="1"/>
            <a:r>
              <a:rPr lang="pt-BR" sz="3200">
                <a:latin typeface="Book Antiqua" pitchFamily="18" charset="0"/>
              </a:rPr>
              <a:t>Análise de Correspondência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D8B86D77-D5B9-4A7F-A5FB-B6B28E2784D7}" type="slidenum">
              <a:rPr lang="pt-BR"/>
              <a:pPr/>
              <a:t>20</a:t>
            </a:fld>
            <a:endParaRPr lang="pt-BR"/>
          </a:p>
        </p:txBody>
      </p:sp>
      <p:sp>
        <p:nvSpPr>
          <p:cNvPr id="180226" name="Rectangle 2"/>
          <p:cNvSpPr>
            <a:spLocks noGrp="1" noChangeArrowheads="1"/>
          </p:cNvSpPr>
          <p:nvPr>
            <p:ph type="title"/>
          </p:nvPr>
        </p:nvSpPr>
        <p:spPr/>
        <p:txBody>
          <a:bodyPr/>
          <a:lstStyle/>
          <a:p>
            <a:r>
              <a:rPr lang="pt-BR" sz="4000"/>
              <a:t>Análise de Componentes Principais</a:t>
            </a:r>
          </a:p>
        </p:txBody>
      </p:sp>
      <p:pic>
        <p:nvPicPr>
          <p:cNvPr id="180227" name="Picture 3"/>
          <p:cNvPicPr>
            <a:picLocks noChangeAspect="1" noChangeArrowheads="1"/>
          </p:cNvPicPr>
          <p:nvPr>
            <p:ph type="body" idx="1"/>
          </p:nvPr>
        </p:nvPicPr>
        <p:blipFill>
          <a:blip r:embed="rId2" cstate="print"/>
          <a:srcRect/>
          <a:stretch>
            <a:fillRect/>
          </a:stretch>
        </p:blip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D0117D82-E2B2-43E2-8E9E-49EA386A81AA}" type="slidenum">
              <a:rPr lang="pt-BR"/>
              <a:pPr/>
              <a:t>21</a:t>
            </a:fld>
            <a:endParaRPr lang="pt-BR"/>
          </a:p>
        </p:txBody>
      </p:sp>
      <p:sp>
        <p:nvSpPr>
          <p:cNvPr id="173061" name="Rectangle 5"/>
          <p:cNvSpPr>
            <a:spLocks noGrp="1" noChangeArrowheads="1"/>
          </p:cNvSpPr>
          <p:nvPr>
            <p:ph type="title"/>
          </p:nvPr>
        </p:nvSpPr>
        <p:spPr/>
        <p:txBody>
          <a:bodyPr/>
          <a:lstStyle/>
          <a:p>
            <a:r>
              <a:rPr lang="pt-BR" sz="4000"/>
              <a:t>Análise de Componentes Principais</a:t>
            </a:r>
          </a:p>
        </p:txBody>
      </p:sp>
      <p:pic>
        <p:nvPicPr>
          <p:cNvPr id="173060" name="Picture 4"/>
          <p:cNvPicPr>
            <a:picLocks noChangeAspect="1" noChangeArrowheads="1"/>
          </p:cNvPicPr>
          <p:nvPr>
            <p:ph idx="1"/>
          </p:nvPr>
        </p:nvPicPr>
        <p:blipFill>
          <a:blip r:embed="rId2" cstate="print"/>
          <a:srcRect/>
          <a:stretch>
            <a:fillRect/>
          </a:stretch>
        </p:blipFill>
        <p:spPr>
          <a:xfrm>
            <a:off x="611188" y="2205038"/>
            <a:ext cx="7993062" cy="3960812"/>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3060"/>
                                        </p:tgtEl>
                                        <p:attrNameLst>
                                          <p:attrName>style.visibility</p:attrName>
                                        </p:attrNameLst>
                                      </p:cBhvr>
                                      <p:to>
                                        <p:strVal val="visible"/>
                                      </p:to>
                                    </p:set>
                                    <p:anim calcmode="lin" valueType="num">
                                      <p:cBhvr additive="base">
                                        <p:cTn id="7" dur="500" fill="hold"/>
                                        <p:tgtEl>
                                          <p:spTgt spid="173060"/>
                                        </p:tgtEl>
                                        <p:attrNameLst>
                                          <p:attrName>ppt_x</p:attrName>
                                        </p:attrNameLst>
                                      </p:cBhvr>
                                      <p:tavLst>
                                        <p:tav tm="0">
                                          <p:val>
                                            <p:strVal val="#ppt_x"/>
                                          </p:val>
                                        </p:tav>
                                        <p:tav tm="100000">
                                          <p:val>
                                            <p:strVal val="#ppt_x"/>
                                          </p:val>
                                        </p:tav>
                                      </p:tavLst>
                                    </p:anim>
                                    <p:anim calcmode="lin" valueType="num">
                                      <p:cBhvr additive="base">
                                        <p:cTn id="8" dur="500" fill="hold"/>
                                        <p:tgtEl>
                                          <p:spTgt spid="1730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5"/>
          <p:cNvSpPr>
            <a:spLocks noGrp="1"/>
          </p:cNvSpPr>
          <p:nvPr>
            <p:ph type="ftr" sz="quarter" idx="11"/>
          </p:nvPr>
        </p:nvSpPr>
        <p:spPr/>
        <p:txBody>
          <a:bodyPr/>
          <a:lstStyle/>
          <a:p>
            <a:r>
              <a:rPr lang="pt-BR"/>
              <a:t>djoi@power.ufscar.br</a:t>
            </a:r>
          </a:p>
        </p:txBody>
      </p:sp>
      <p:sp>
        <p:nvSpPr>
          <p:cNvPr id="7" name="Espaço Reservado para Número de Slide 6"/>
          <p:cNvSpPr>
            <a:spLocks noGrp="1"/>
          </p:cNvSpPr>
          <p:nvPr>
            <p:ph type="sldNum" sz="quarter" idx="12"/>
          </p:nvPr>
        </p:nvSpPr>
        <p:spPr/>
        <p:txBody>
          <a:bodyPr/>
          <a:lstStyle/>
          <a:p>
            <a:fld id="{7D19A0DA-F00D-4B6C-88F0-D3A0D8FF7F36}" type="slidenum">
              <a:rPr lang="pt-BR"/>
              <a:pPr/>
              <a:t>22</a:t>
            </a:fld>
            <a:endParaRPr lang="pt-BR"/>
          </a:p>
        </p:txBody>
      </p:sp>
      <p:sp>
        <p:nvSpPr>
          <p:cNvPr id="181250" name="Rectangle 2"/>
          <p:cNvSpPr>
            <a:spLocks noGrp="1" noChangeArrowheads="1"/>
          </p:cNvSpPr>
          <p:nvPr>
            <p:ph type="title"/>
          </p:nvPr>
        </p:nvSpPr>
        <p:spPr/>
        <p:txBody>
          <a:bodyPr/>
          <a:lstStyle/>
          <a:p>
            <a:r>
              <a:rPr lang="pt-BR" sz="4000"/>
              <a:t>Análise de Componentes Principais</a:t>
            </a:r>
          </a:p>
        </p:txBody>
      </p:sp>
      <p:sp>
        <p:nvSpPr>
          <p:cNvPr id="181251" name="Rectangle 3"/>
          <p:cNvSpPr>
            <a:spLocks noGrp="1" noChangeArrowheads="1"/>
          </p:cNvSpPr>
          <p:nvPr>
            <p:ph type="body" sz="half" idx="1"/>
          </p:nvPr>
        </p:nvSpPr>
        <p:spPr>
          <a:xfrm>
            <a:off x="457200" y="1828800"/>
            <a:ext cx="8362950" cy="4302125"/>
          </a:xfrm>
        </p:spPr>
        <p:txBody>
          <a:bodyPr/>
          <a:lstStyle/>
          <a:p>
            <a:r>
              <a:rPr lang="pt-BR" sz="2800"/>
              <a:t>Seleção do número de componentes</a:t>
            </a:r>
          </a:p>
          <a:p>
            <a:pPr lvl="1"/>
            <a:r>
              <a:rPr lang="pt-BR" sz="2400"/>
              <a:t>Kaiser ou Método da Raiz Latente: autovalores maiores que 1 (Johnson = 0,7);</a:t>
            </a:r>
          </a:p>
          <a:p>
            <a:pPr lvl="1"/>
            <a:r>
              <a:rPr lang="pt-BR" sz="2400" i="1"/>
              <a:t>Scree test – </a:t>
            </a:r>
            <a:r>
              <a:rPr lang="pt-BR" sz="2400"/>
              <a:t>gráfico dos autovalores.</a:t>
            </a:r>
          </a:p>
          <a:p>
            <a:pPr lvl="1"/>
            <a:endParaRPr lang="pt-BR" sz="2400" i="1"/>
          </a:p>
          <a:p>
            <a:pPr lvl="1"/>
            <a:endParaRPr lang="pt-BR" sz="2400"/>
          </a:p>
          <a:p>
            <a:pPr lvl="1"/>
            <a:endParaRPr lang="pt-BR" sz="2400"/>
          </a:p>
        </p:txBody>
      </p:sp>
      <p:pic>
        <p:nvPicPr>
          <p:cNvPr id="181252" name="Picture 4"/>
          <p:cNvPicPr>
            <a:picLocks noChangeAspect="1" noChangeArrowheads="1"/>
          </p:cNvPicPr>
          <p:nvPr>
            <p:ph sz="half" idx="2"/>
          </p:nvPr>
        </p:nvPicPr>
        <p:blipFill>
          <a:blip r:embed="rId2" cstate="print"/>
          <a:srcRect/>
          <a:stretch>
            <a:fillRect/>
          </a:stretch>
        </p:blipFill>
        <p:spPr>
          <a:xfrm>
            <a:off x="1116013" y="3738563"/>
            <a:ext cx="6626225" cy="23495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 calcmode="lin" valueType="num">
                                      <p:cBhvr additive="base">
                                        <p:cTn id="7" dur="500" fill="hold"/>
                                        <p:tgtEl>
                                          <p:spTgt spid="181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1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1251">
                                            <p:txEl>
                                              <p:pRg st="1" end="1"/>
                                            </p:txEl>
                                          </p:spTgt>
                                        </p:tgtEl>
                                        <p:attrNameLst>
                                          <p:attrName>style.visibility</p:attrName>
                                        </p:attrNameLst>
                                      </p:cBhvr>
                                      <p:to>
                                        <p:strVal val="visible"/>
                                      </p:to>
                                    </p:set>
                                    <p:anim calcmode="lin" valueType="num">
                                      <p:cBhvr additive="base">
                                        <p:cTn id="13" dur="500" fill="hold"/>
                                        <p:tgtEl>
                                          <p:spTgt spid="181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1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1251">
                                            <p:txEl>
                                              <p:pRg st="2" end="2"/>
                                            </p:txEl>
                                          </p:spTgt>
                                        </p:tgtEl>
                                        <p:attrNameLst>
                                          <p:attrName>style.visibility</p:attrName>
                                        </p:attrNameLst>
                                      </p:cBhvr>
                                      <p:to>
                                        <p:strVal val="visible"/>
                                      </p:to>
                                    </p:set>
                                    <p:anim calcmode="lin" valueType="num">
                                      <p:cBhvr additive="base">
                                        <p:cTn id="19" dur="500" fill="hold"/>
                                        <p:tgtEl>
                                          <p:spTgt spid="181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1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1252"/>
                                        </p:tgtEl>
                                        <p:attrNameLst>
                                          <p:attrName>style.visibility</p:attrName>
                                        </p:attrNameLst>
                                      </p:cBhvr>
                                      <p:to>
                                        <p:strVal val="visible"/>
                                      </p:to>
                                    </p:set>
                                    <p:anim calcmode="lin" valueType="num">
                                      <p:cBhvr additive="base">
                                        <p:cTn id="25" dur="500" fill="hold"/>
                                        <p:tgtEl>
                                          <p:spTgt spid="181252"/>
                                        </p:tgtEl>
                                        <p:attrNameLst>
                                          <p:attrName>ppt_x</p:attrName>
                                        </p:attrNameLst>
                                      </p:cBhvr>
                                      <p:tavLst>
                                        <p:tav tm="0">
                                          <p:val>
                                            <p:strVal val="#ppt_x"/>
                                          </p:val>
                                        </p:tav>
                                        <p:tav tm="100000">
                                          <p:val>
                                            <p:strVal val="#ppt_x"/>
                                          </p:val>
                                        </p:tav>
                                      </p:tavLst>
                                    </p:anim>
                                    <p:anim calcmode="lin" valueType="num">
                                      <p:cBhvr additive="base">
                                        <p:cTn id="26" dur="500" fill="hold"/>
                                        <p:tgtEl>
                                          <p:spTgt spid="1812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5"/>
          <p:cNvSpPr>
            <a:spLocks noGrp="1"/>
          </p:cNvSpPr>
          <p:nvPr>
            <p:ph type="ftr" sz="quarter" idx="11"/>
          </p:nvPr>
        </p:nvSpPr>
        <p:spPr/>
        <p:txBody>
          <a:bodyPr/>
          <a:lstStyle/>
          <a:p>
            <a:r>
              <a:rPr lang="pt-BR"/>
              <a:t>djoi@power.ufscar.br</a:t>
            </a:r>
          </a:p>
        </p:txBody>
      </p:sp>
      <p:sp>
        <p:nvSpPr>
          <p:cNvPr id="6" name="Espaço Reservado para Número de Slide 6"/>
          <p:cNvSpPr>
            <a:spLocks noGrp="1"/>
          </p:cNvSpPr>
          <p:nvPr>
            <p:ph type="sldNum" sz="quarter" idx="12"/>
          </p:nvPr>
        </p:nvSpPr>
        <p:spPr/>
        <p:txBody>
          <a:bodyPr/>
          <a:lstStyle/>
          <a:p>
            <a:fld id="{635CFA75-26D3-413B-9DDA-74EA09803356}" type="slidenum">
              <a:rPr lang="pt-BR"/>
              <a:pPr/>
              <a:t>23</a:t>
            </a:fld>
            <a:endParaRPr lang="pt-BR"/>
          </a:p>
        </p:txBody>
      </p:sp>
      <p:sp>
        <p:nvSpPr>
          <p:cNvPr id="183298" name="Rectangle 2"/>
          <p:cNvSpPr>
            <a:spLocks noGrp="1" noChangeArrowheads="1"/>
          </p:cNvSpPr>
          <p:nvPr>
            <p:ph type="title"/>
          </p:nvPr>
        </p:nvSpPr>
        <p:spPr/>
        <p:txBody>
          <a:bodyPr/>
          <a:lstStyle/>
          <a:p>
            <a:r>
              <a:rPr lang="pt-BR" sz="4000"/>
              <a:t>Análise de Componentes Principais</a:t>
            </a:r>
          </a:p>
        </p:txBody>
      </p:sp>
      <p:sp>
        <p:nvSpPr>
          <p:cNvPr id="183299" name="Rectangle 3"/>
          <p:cNvSpPr>
            <a:spLocks noGrp="1" noChangeArrowheads="1"/>
          </p:cNvSpPr>
          <p:nvPr>
            <p:ph type="body" sz="half" idx="1"/>
          </p:nvPr>
        </p:nvSpPr>
        <p:spPr>
          <a:xfrm>
            <a:off x="457200" y="1828800"/>
            <a:ext cx="8362950" cy="4302125"/>
          </a:xfrm>
        </p:spPr>
        <p:txBody>
          <a:bodyPr/>
          <a:lstStyle/>
          <a:p>
            <a:pPr lvl="1"/>
            <a:r>
              <a:rPr lang="pt-BR" sz="2000"/>
              <a:t>Após a seleção dos componentes, a elaboração do gráficos dos dois primeiros componentes pode ser muito útil para entender a relação entre as variáveis e os componentes;</a:t>
            </a:r>
          </a:p>
          <a:p>
            <a:pPr lvl="1"/>
            <a:endParaRPr lang="pt-BR" sz="2000"/>
          </a:p>
          <a:p>
            <a:pPr lvl="1"/>
            <a:r>
              <a:rPr lang="pt-BR" sz="2000"/>
              <a:t>Se apenas os dois primeiros componentes “explicarem” mais de 80 ou 90% da variabilidade total das variáveis originais isto significa que o fenômeno sob estudo pode ser muito simplificado;</a:t>
            </a:r>
          </a:p>
          <a:p>
            <a:pPr lvl="1"/>
            <a:endParaRPr lang="pt-BR" sz="2000"/>
          </a:p>
          <a:p>
            <a:pPr lvl="1"/>
            <a:r>
              <a:rPr lang="pt-BR" sz="2000"/>
              <a:t>No primeiro exemplo, de 80 variáveis originais apenas três componentes “explicam” quase tanto quanto os 80 e, no final, apenas o primeiro componente já foi suficiente para o objetivo do trabalho.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blinds(horizontal)">
                                      <p:cBhvr>
                                        <p:cTn id="7" dur="500"/>
                                        <p:tgtEl>
                                          <p:spTgt spid="183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3299">
                                            <p:txEl>
                                              <p:pRg st="2" end="2"/>
                                            </p:txEl>
                                          </p:spTgt>
                                        </p:tgtEl>
                                        <p:attrNameLst>
                                          <p:attrName>style.visibility</p:attrName>
                                        </p:attrNameLst>
                                      </p:cBhvr>
                                      <p:to>
                                        <p:strVal val="visible"/>
                                      </p:to>
                                    </p:set>
                                    <p:animEffect transition="in" filter="blinds(horizontal)">
                                      <p:cBhvr>
                                        <p:cTn id="12" dur="500"/>
                                        <p:tgtEl>
                                          <p:spTgt spid="1832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3299">
                                            <p:txEl>
                                              <p:pRg st="4" end="4"/>
                                            </p:txEl>
                                          </p:spTgt>
                                        </p:tgtEl>
                                        <p:attrNameLst>
                                          <p:attrName>style.visibility</p:attrName>
                                        </p:attrNameLst>
                                      </p:cBhvr>
                                      <p:to>
                                        <p:strVal val="visible"/>
                                      </p:to>
                                    </p:set>
                                    <p:animEffect transition="in" filter="blinds(horizontal)">
                                      <p:cBhvr>
                                        <p:cTn id="17" dur="500"/>
                                        <p:tgtEl>
                                          <p:spTgt spid="1832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CDAA6930-12BB-4C14-8310-5C29F77AC428}" type="slidenum">
              <a:rPr lang="pt-BR"/>
              <a:pPr/>
              <a:t>24</a:t>
            </a:fld>
            <a:endParaRPr lang="pt-BR"/>
          </a:p>
        </p:txBody>
      </p:sp>
      <p:sp>
        <p:nvSpPr>
          <p:cNvPr id="9218" name="Rectangle 2"/>
          <p:cNvSpPr>
            <a:spLocks noGrp="1" noChangeArrowheads="1"/>
          </p:cNvSpPr>
          <p:nvPr>
            <p:ph type="title"/>
          </p:nvPr>
        </p:nvSpPr>
        <p:spPr/>
        <p:txBody>
          <a:bodyPr/>
          <a:lstStyle/>
          <a:p>
            <a:r>
              <a:rPr lang="pt-BR"/>
              <a:t>Análise Fatorial</a:t>
            </a:r>
          </a:p>
        </p:txBody>
      </p:sp>
      <p:sp>
        <p:nvSpPr>
          <p:cNvPr id="9219" name="Rectangle 3"/>
          <p:cNvSpPr>
            <a:spLocks noGrp="1" noChangeArrowheads="1"/>
          </p:cNvSpPr>
          <p:nvPr>
            <p:ph type="body" idx="1"/>
          </p:nvPr>
        </p:nvSpPr>
        <p:spPr/>
        <p:txBody>
          <a:bodyPr/>
          <a:lstStyle/>
          <a:p>
            <a:r>
              <a:rPr lang="pt-BR" sz="2800"/>
              <a:t>Spearman (1904), Pearson e Hotelling (1933)</a:t>
            </a:r>
          </a:p>
          <a:p>
            <a:r>
              <a:rPr lang="pt-BR" sz="2800"/>
              <a:t>Objetivo</a:t>
            </a:r>
          </a:p>
          <a:p>
            <a:pPr lvl="1"/>
            <a:r>
              <a:rPr lang="pt-BR" sz="2000"/>
              <a:t>Analisar as inter-relações entre um grande número de variáveis em termos de poucas, mas não observáveis, variáveis chamadas </a:t>
            </a:r>
            <a:r>
              <a:rPr lang="pt-BR" sz="2000" b="1"/>
              <a:t>fatores</a:t>
            </a:r>
            <a:r>
              <a:rPr lang="pt-BR" sz="2000"/>
              <a:t>.</a:t>
            </a:r>
          </a:p>
          <a:p>
            <a:pPr lvl="1"/>
            <a:endParaRPr lang="pt-BR" sz="2000"/>
          </a:p>
          <a:p>
            <a:pPr lvl="1"/>
            <a:r>
              <a:rPr lang="pt-BR" sz="2000"/>
              <a:t>Verificar se é possível descrever um conjunto de p variáveis em um conjunto menor de índices ou fatores que “explicam” tanto sobre o fenômeno,  que o conjunto original.</a:t>
            </a:r>
          </a:p>
          <a:p>
            <a:pPr lvl="1"/>
            <a:endParaRPr lang="pt-BR" sz="2000"/>
          </a:p>
          <a:p>
            <a:pPr lvl="1"/>
            <a:r>
              <a:rPr lang="pt-BR" sz="2000"/>
              <a:t>Surgiu da tentativa de definir e medir “</a:t>
            </a:r>
            <a:r>
              <a:rPr lang="pt-BR" sz="2000" i="1"/>
              <a:t>constructos</a:t>
            </a:r>
            <a:r>
              <a:rPr lang="pt-BR" sz="2000"/>
              <a:t>”, tais como Inteligência, Amor,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2" dur="500"/>
                                        <p:tgtEl>
                                          <p:spTgt spid="92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animEffect transition="in" filter="blinds(horizontal)">
                                      <p:cBhvr>
                                        <p:cTn id="27"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6FA16939-1297-4176-A581-96285679A49C}" type="slidenum">
              <a:rPr lang="pt-BR"/>
              <a:pPr/>
              <a:t>25</a:t>
            </a:fld>
            <a:endParaRPr lang="pt-BR"/>
          </a:p>
        </p:txBody>
      </p:sp>
      <p:sp>
        <p:nvSpPr>
          <p:cNvPr id="184322" name="Rectangle 2"/>
          <p:cNvSpPr>
            <a:spLocks noGrp="1" noChangeArrowheads="1"/>
          </p:cNvSpPr>
          <p:nvPr>
            <p:ph type="title"/>
          </p:nvPr>
        </p:nvSpPr>
        <p:spPr/>
        <p:txBody>
          <a:bodyPr/>
          <a:lstStyle/>
          <a:p>
            <a:r>
              <a:rPr lang="pt-BR"/>
              <a:t>Análise Fatorial</a:t>
            </a:r>
          </a:p>
        </p:txBody>
      </p:sp>
      <p:sp>
        <p:nvSpPr>
          <p:cNvPr id="184323" name="Rectangle 3"/>
          <p:cNvSpPr>
            <a:spLocks noGrp="1" noChangeArrowheads="1"/>
          </p:cNvSpPr>
          <p:nvPr>
            <p:ph type="body" idx="1"/>
          </p:nvPr>
        </p:nvSpPr>
        <p:spPr/>
        <p:txBody>
          <a:bodyPr/>
          <a:lstStyle/>
          <a:p>
            <a:pPr>
              <a:lnSpc>
                <a:spcPct val="90000"/>
              </a:lnSpc>
            </a:pPr>
            <a:r>
              <a:rPr lang="pt-BR" sz="2400"/>
              <a:t>Raciocínio: suponha que variáveis possam ser agrupadas segundo suas correlações, isto é, que todas as variáveis dentro de um grupo sejam altamente correlacionadas entre si, mas tenham correlações muito baixas com as variáveis de outros grupos.</a:t>
            </a:r>
          </a:p>
          <a:p>
            <a:pPr>
              <a:lnSpc>
                <a:spcPct val="90000"/>
              </a:lnSpc>
            </a:pPr>
            <a:endParaRPr lang="pt-BR" sz="2400"/>
          </a:p>
          <a:p>
            <a:pPr>
              <a:lnSpc>
                <a:spcPct val="90000"/>
              </a:lnSpc>
            </a:pPr>
            <a:r>
              <a:rPr lang="pt-BR" sz="2400"/>
              <a:t>A idéia por trás da Análise Fatorial é que cada grupo de variáveis representa um </a:t>
            </a:r>
            <a:r>
              <a:rPr lang="pt-BR" sz="2400" i="1"/>
              <a:t>constructo </a:t>
            </a:r>
            <a:r>
              <a:rPr lang="pt-BR" sz="2400"/>
              <a:t>básico, que é o responsável pelas correlações observadas nas respostas.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checkerboard(across)">
                                      <p:cBhvr>
                                        <p:cTn id="7" dur="500"/>
                                        <p:tgtEl>
                                          <p:spTgt spid="184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323">
                                            <p:txEl>
                                              <p:pRg st="2" end="2"/>
                                            </p:txEl>
                                          </p:spTgt>
                                        </p:tgtEl>
                                        <p:attrNameLst>
                                          <p:attrName>style.visibility</p:attrName>
                                        </p:attrNameLst>
                                      </p:cBhvr>
                                      <p:to>
                                        <p:strVal val="visible"/>
                                      </p:to>
                                    </p:set>
                                    <p:animEffect transition="in" filter="checkerboard(across)">
                                      <p:cBhvr>
                                        <p:cTn id="12" dur="500"/>
                                        <p:tgtEl>
                                          <p:spTgt spid="184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85502073-A8E0-404E-BD49-8C4339B654DA}" type="slidenum">
              <a:rPr lang="pt-BR"/>
              <a:pPr/>
              <a:t>26</a:t>
            </a:fld>
            <a:endParaRPr lang="pt-BR"/>
          </a:p>
        </p:txBody>
      </p:sp>
      <p:sp>
        <p:nvSpPr>
          <p:cNvPr id="158722" name="Rectangle 2"/>
          <p:cNvSpPr>
            <a:spLocks noGrp="1" noChangeArrowheads="1"/>
          </p:cNvSpPr>
          <p:nvPr>
            <p:ph type="title"/>
          </p:nvPr>
        </p:nvSpPr>
        <p:spPr/>
        <p:txBody>
          <a:bodyPr/>
          <a:lstStyle/>
          <a:p>
            <a:r>
              <a:rPr lang="pt-BR"/>
              <a:t>Análise Fatorial</a:t>
            </a:r>
          </a:p>
        </p:txBody>
      </p:sp>
      <p:sp>
        <p:nvSpPr>
          <p:cNvPr id="158723" name="Rectangle 3"/>
          <p:cNvSpPr>
            <a:spLocks noGrp="1" noChangeArrowheads="1"/>
          </p:cNvSpPr>
          <p:nvPr>
            <p:ph type="body" idx="1"/>
          </p:nvPr>
        </p:nvSpPr>
        <p:spPr/>
        <p:txBody>
          <a:bodyPr/>
          <a:lstStyle/>
          <a:p>
            <a:r>
              <a:rPr lang="pt-BR" sz="2800"/>
              <a:t>Dados as variáveis:  X</a:t>
            </a:r>
            <a:r>
              <a:rPr lang="pt-BR" sz="2800" baseline="-25000"/>
              <a:t>1</a:t>
            </a:r>
            <a:r>
              <a:rPr lang="pt-BR" sz="2800"/>
              <a:t>, X</a:t>
            </a:r>
            <a:r>
              <a:rPr lang="pt-BR" sz="2800" baseline="-25000"/>
              <a:t>2</a:t>
            </a:r>
            <a:r>
              <a:rPr lang="pt-BR" sz="2800"/>
              <a:t>,..., X</a:t>
            </a:r>
            <a:r>
              <a:rPr lang="pt-BR" sz="2800" baseline="-25000"/>
              <a:t>p</a:t>
            </a:r>
          </a:p>
          <a:p>
            <a:pPr>
              <a:buFontTx/>
              <a:buNone/>
            </a:pPr>
            <a:r>
              <a:rPr lang="pt-BR" sz="2800"/>
              <a:t>	</a:t>
            </a:r>
          </a:p>
          <a:p>
            <a:pPr>
              <a:buFontTx/>
              <a:buNone/>
            </a:pPr>
            <a:r>
              <a:rPr lang="pt-BR" sz="2800"/>
              <a:t>    Existem F</a:t>
            </a:r>
            <a:r>
              <a:rPr lang="pt-BR" sz="2800" baseline="-25000"/>
              <a:t>1</a:t>
            </a:r>
            <a:r>
              <a:rPr lang="pt-BR" sz="2800"/>
              <a:t>, F</a:t>
            </a:r>
            <a:r>
              <a:rPr lang="pt-BR" sz="2800" baseline="-25000"/>
              <a:t>2</a:t>
            </a:r>
            <a:r>
              <a:rPr lang="pt-BR" sz="2800"/>
              <a:t>, ..., F</a:t>
            </a:r>
            <a:r>
              <a:rPr lang="pt-BR" sz="2800" baseline="-25000"/>
              <a:t>m</a:t>
            </a:r>
            <a:r>
              <a:rPr lang="pt-BR" sz="2800"/>
              <a:t>, onde m &lt; p tal que</a:t>
            </a:r>
          </a:p>
          <a:p>
            <a:pPr lvl="3">
              <a:buFontTx/>
              <a:buNone/>
            </a:pPr>
            <a:endParaRPr lang="pt-BR" sz="2800"/>
          </a:p>
          <a:p>
            <a:pPr lvl="3">
              <a:buFontTx/>
              <a:buNone/>
            </a:pPr>
            <a:r>
              <a:rPr lang="pt-BR" sz="2400"/>
              <a:t>X</a:t>
            </a:r>
            <a:r>
              <a:rPr lang="pt-BR" sz="2400" baseline="-25000"/>
              <a:t>1</a:t>
            </a:r>
            <a:r>
              <a:rPr lang="pt-BR" sz="2400"/>
              <a:t> = a</a:t>
            </a:r>
            <a:r>
              <a:rPr lang="pt-BR" sz="2400" baseline="-25000"/>
              <a:t>11</a:t>
            </a:r>
            <a:r>
              <a:rPr lang="pt-BR" sz="2400"/>
              <a:t>F</a:t>
            </a:r>
            <a:r>
              <a:rPr lang="pt-BR" sz="2400" baseline="-25000"/>
              <a:t>1</a:t>
            </a:r>
            <a:r>
              <a:rPr lang="pt-BR" sz="2400"/>
              <a:t> + a</a:t>
            </a:r>
            <a:r>
              <a:rPr lang="pt-BR" sz="2400" baseline="-25000"/>
              <a:t>12</a:t>
            </a:r>
            <a:r>
              <a:rPr lang="pt-BR" sz="2400"/>
              <a:t>F</a:t>
            </a:r>
            <a:r>
              <a:rPr lang="pt-BR" sz="2400" baseline="-25000"/>
              <a:t>2</a:t>
            </a:r>
            <a:r>
              <a:rPr lang="pt-BR" sz="2400"/>
              <a:t> + </a:t>
            </a:r>
            <a:r>
              <a:rPr lang="en-US" sz="2400">
                <a:latin typeface="Tahoma"/>
              </a:rPr>
              <a:t>·</a:t>
            </a:r>
            <a:r>
              <a:rPr lang="en-US" sz="2400"/>
              <a:t> </a:t>
            </a:r>
            <a:r>
              <a:rPr lang="en-US" sz="2400">
                <a:latin typeface="Tahoma"/>
              </a:rPr>
              <a:t>·</a:t>
            </a:r>
            <a:r>
              <a:rPr lang="en-US" sz="2400"/>
              <a:t> </a:t>
            </a:r>
            <a:r>
              <a:rPr lang="en-US" sz="2400">
                <a:latin typeface="Tahoma"/>
              </a:rPr>
              <a:t>·</a:t>
            </a:r>
            <a:r>
              <a:rPr lang="en-US" sz="2400"/>
              <a:t> + a</a:t>
            </a:r>
            <a:r>
              <a:rPr lang="en-US" sz="2400" baseline="-25000"/>
              <a:t>1m</a:t>
            </a:r>
            <a:r>
              <a:rPr lang="en-US" sz="2400"/>
              <a:t>F</a:t>
            </a:r>
            <a:r>
              <a:rPr lang="en-US" sz="2400" baseline="-25000"/>
              <a:t>m</a:t>
            </a:r>
            <a:r>
              <a:rPr lang="en-US" sz="2400"/>
              <a:t> + </a:t>
            </a:r>
            <a:r>
              <a:rPr lang="en-US" sz="2400">
                <a:sym typeface="Symbol" pitchFamily="18" charset="2"/>
              </a:rPr>
              <a:t></a:t>
            </a:r>
            <a:r>
              <a:rPr lang="en-US" sz="2400" baseline="-25000"/>
              <a:t>1</a:t>
            </a:r>
          </a:p>
          <a:p>
            <a:pPr lvl="3">
              <a:buFontTx/>
              <a:buNone/>
            </a:pPr>
            <a:r>
              <a:rPr lang="en-US" sz="2400"/>
              <a:t>X</a:t>
            </a:r>
            <a:r>
              <a:rPr lang="en-US" sz="2400" baseline="-25000"/>
              <a:t>2</a:t>
            </a:r>
            <a:r>
              <a:rPr lang="en-US" sz="2400"/>
              <a:t> = a</a:t>
            </a:r>
            <a:r>
              <a:rPr lang="en-US" sz="2400" baseline="-25000"/>
              <a:t>21</a:t>
            </a:r>
            <a:r>
              <a:rPr lang="en-US" sz="2400"/>
              <a:t>F</a:t>
            </a:r>
            <a:r>
              <a:rPr lang="en-US" sz="2400" baseline="-25000"/>
              <a:t>1</a:t>
            </a:r>
            <a:r>
              <a:rPr lang="en-US" sz="2400"/>
              <a:t> + a</a:t>
            </a:r>
            <a:r>
              <a:rPr lang="en-US" sz="2400" baseline="-25000"/>
              <a:t>22</a:t>
            </a:r>
            <a:r>
              <a:rPr lang="en-US" sz="2400"/>
              <a:t>F</a:t>
            </a:r>
            <a:r>
              <a:rPr lang="en-US" sz="2400" baseline="-25000"/>
              <a:t>2</a:t>
            </a:r>
            <a:r>
              <a:rPr lang="en-US" sz="2400"/>
              <a:t> + </a:t>
            </a:r>
            <a:r>
              <a:rPr lang="en-US" sz="2400">
                <a:latin typeface="Tahoma"/>
              </a:rPr>
              <a:t>·</a:t>
            </a:r>
            <a:r>
              <a:rPr lang="en-US" sz="2400"/>
              <a:t> </a:t>
            </a:r>
            <a:r>
              <a:rPr lang="en-US" sz="2400">
                <a:latin typeface="Tahoma"/>
              </a:rPr>
              <a:t>·</a:t>
            </a:r>
            <a:r>
              <a:rPr lang="en-US" sz="2400"/>
              <a:t> </a:t>
            </a:r>
            <a:r>
              <a:rPr lang="en-US" sz="2400">
                <a:latin typeface="Tahoma"/>
              </a:rPr>
              <a:t>·</a:t>
            </a:r>
            <a:r>
              <a:rPr lang="en-US" sz="2400"/>
              <a:t> + a</a:t>
            </a:r>
            <a:r>
              <a:rPr lang="en-US" sz="2400" baseline="-25000"/>
              <a:t>2m</a:t>
            </a:r>
            <a:r>
              <a:rPr lang="en-US" sz="2400"/>
              <a:t>F</a:t>
            </a:r>
            <a:r>
              <a:rPr lang="en-US" sz="2400" baseline="-25000"/>
              <a:t>m</a:t>
            </a:r>
            <a:r>
              <a:rPr lang="en-US" sz="2400"/>
              <a:t> + </a:t>
            </a:r>
            <a:r>
              <a:rPr lang="en-US" sz="2400">
                <a:sym typeface="Symbol" pitchFamily="18" charset="2"/>
              </a:rPr>
              <a:t></a:t>
            </a:r>
            <a:r>
              <a:rPr lang="en-US" sz="2400" baseline="-25000"/>
              <a:t>2</a:t>
            </a:r>
          </a:p>
          <a:p>
            <a:pPr lvl="3">
              <a:buFontTx/>
              <a:buNone/>
            </a:pPr>
            <a:r>
              <a:rPr lang="en-US" sz="2400">
                <a:latin typeface="Tahoma"/>
              </a:rPr>
              <a:t>………………………………………………</a:t>
            </a:r>
            <a:endParaRPr lang="en-US" sz="2400"/>
          </a:p>
          <a:p>
            <a:pPr lvl="3">
              <a:buFontTx/>
              <a:buNone/>
            </a:pPr>
            <a:r>
              <a:rPr lang="en-US" sz="2400"/>
              <a:t>X</a:t>
            </a:r>
            <a:r>
              <a:rPr lang="en-US" sz="2400" baseline="-25000"/>
              <a:t>p</a:t>
            </a:r>
            <a:r>
              <a:rPr lang="en-US" sz="2400"/>
              <a:t> = a</a:t>
            </a:r>
            <a:r>
              <a:rPr lang="en-US" sz="2400" baseline="-25000"/>
              <a:t>p1</a:t>
            </a:r>
            <a:r>
              <a:rPr lang="en-US" sz="2400"/>
              <a:t>F</a:t>
            </a:r>
            <a:r>
              <a:rPr lang="en-US" sz="2400" baseline="-25000"/>
              <a:t>1</a:t>
            </a:r>
            <a:r>
              <a:rPr lang="en-US" sz="2400"/>
              <a:t> + a</a:t>
            </a:r>
            <a:r>
              <a:rPr lang="en-US" sz="2400" baseline="-25000"/>
              <a:t>p2</a:t>
            </a:r>
            <a:r>
              <a:rPr lang="en-US" sz="2400"/>
              <a:t>F</a:t>
            </a:r>
            <a:r>
              <a:rPr lang="en-US" sz="2400" baseline="-25000"/>
              <a:t>2</a:t>
            </a:r>
            <a:r>
              <a:rPr lang="en-US" sz="2400"/>
              <a:t> + </a:t>
            </a:r>
            <a:r>
              <a:rPr lang="en-US" sz="2400">
                <a:latin typeface="Tahoma"/>
              </a:rPr>
              <a:t>·</a:t>
            </a:r>
            <a:r>
              <a:rPr lang="en-US" sz="2400"/>
              <a:t> </a:t>
            </a:r>
            <a:r>
              <a:rPr lang="en-US" sz="2400">
                <a:latin typeface="Tahoma"/>
              </a:rPr>
              <a:t>·</a:t>
            </a:r>
            <a:r>
              <a:rPr lang="en-US" sz="2400"/>
              <a:t> </a:t>
            </a:r>
            <a:r>
              <a:rPr lang="en-US" sz="2400">
                <a:latin typeface="Tahoma"/>
              </a:rPr>
              <a:t>·</a:t>
            </a:r>
            <a:r>
              <a:rPr lang="en-US" sz="2400"/>
              <a:t> + a</a:t>
            </a:r>
            <a:r>
              <a:rPr lang="en-US" sz="2400" baseline="-25000"/>
              <a:t>pm</a:t>
            </a:r>
            <a:r>
              <a:rPr lang="en-US" sz="2400"/>
              <a:t>F</a:t>
            </a:r>
            <a:r>
              <a:rPr lang="en-US" sz="2400" baseline="-25000"/>
              <a:t>m</a:t>
            </a:r>
            <a:r>
              <a:rPr lang="en-US" sz="2400"/>
              <a:t> + </a:t>
            </a:r>
            <a:r>
              <a:rPr lang="en-US" sz="2400">
                <a:sym typeface="Symbol" pitchFamily="18" charset="2"/>
              </a:rPr>
              <a:t></a:t>
            </a:r>
            <a:r>
              <a:rPr lang="en-US" sz="2400" baseline="-25000"/>
              <a:t>p  </a:t>
            </a:r>
            <a:r>
              <a:rPr lang="en-US" sz="2400"/>
              <a:t>?</a:t>
            </a:r>
            <a:endParaRPr lang="en-US" sz="2400" baseline="-25000"/>
          </a:p>
          <a:p>
            <a:endParaRPr lang="pt-B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 calcmode="lin" valueType="num">
                                      <p:cBhvr additive="base">
                                        <p:cTn id="7" dur="500" fill="hold"/>
                                        <p:tgtEl>
                                          <p:spTgt spid="158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8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8723">
                                            <p:txEl>
                                              <p:pRg st="1" end="1"/>
                                            </p:txEl>
                                          </p:spTgt>
                                        </p:tgtEl>
                                        <p:attrNameLst>
                                          <p:attrName>style.visibility</p:attrName>
                                        </p:attrNameLst>
                                      </p:cBhvr>
                                      <p:to>
                                        <p:strVal val="visible"/>
                                      </p:to>
                                    </p:set>
                                    <p:anim calcmode="lin" valueType="num">
                                      <p:cBhvr additive="base">
                                        <p:cTn id="13" dur="500" fill="hold"/>
                                        <p:tgtEl>
                                          <p:spTgt spid="158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8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8723">
                                            <p:txEl>
                                              <p:pRg st="2" end="2"/>
                                            </p:txEl>
                                          </p:spTgt>
                                        </p:tgtEl>
                                        <p:attrNameLst>
                                          <p:attrName>style.visibility</p:attrName>
                                        </p:attrNameLst>
                                      </p:cBhvr>
                                      <p:to>
                                        <p:strVal val="visible"/>
                                      </p:to>
                                    </p:set>
                                    <p:anim calcmode="lin" valueType="num">
                                      <p:cBhvr additive="base">
                                        <p:cTn id="19" dur="500" fill="hold"/>
                                        <p:tgtEl>
                                          <p:spTgt spid="158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8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8723">
                                            <p:txEl>
                                              <p:pRg st="4" end="4"/>
                                            </p:txEl>
                                          </p:spTgt>
                                        </p:tgtEl>
                                        <p:attrNameLst>
                                          <p:attrName>style.visibility</p:attrName>
                                        </p:attrNameLst>
                                      </p:cBhvr>
                                      <p:to>
                                        <p:strVal val="visible"/>
                                      </p:to>
                                    </p:set>
                                    <p:anim calcmode="lin" valueType="num">
                                      <p:cBhvr additive="base">
                                        <p:cTn id="25" dur="500" fill="hold"/>
                                        <p:tgtEl>
                                          <p:spTgt spid="1587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8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8723">
                                            <p:txEl>
                                              <p:pRg st="5" end="5"/>
                                            </p:txEl>
                                          </p:spTgt>
                                        </p:tgtEl>
                                        <p:attrNameLst>
                                          <p:attrName>style.visibility</p:attrName>
                                        </p:attrNameLst>
                                      </p:cBhvr>
                                      <p:to>
                                        <p:strVal val="visible"/>
                                      </p:to>
                                    </p:set>
                                    <p:anim calcmode="lin" valueType="num">
                                      <p:cBhvr additive="base">
                                        <p:cTn id="31" dur="500" fill="hold"/>
                                        <p:tgtEl>
                                          <p:spTgt spid="15872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87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8723">
                                            <p:txEl>
                                              <p:pRg st="6" end="6"/>
                                            </p:txEl>
                                          </p:spTgt>
                                        </p:tgtEl>
                                        <p:attrNameLst>
                                          <p:attrName>style.visibility</p:attrName>
                                        </p:attrNameLst>
                                      </p:cBhvr>
                                      <p:to>
                                        <p:strVal val="visible"/>
                                      </p:to>
                                    </p:set>
                                    <p:anim calcmode="lin" valueType="num">
                                      <p:cBhvr additive="base">
                                        <p:cTn id="37" dur="500" fill="hold"/>
                                        <p:tgtEl>
                                          <p:spTgt spid="15872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87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8723">
                                            <p:txEl>
                                              <p:pRg st="7" end="7"/>
                                            </p:txEl>
                                          </p:spTgt>
                                        </p:tgtEl>
                                        <p:attrNameLst>
                                          <p:attrName>style.visibility</p:attrName>
                                        </p:attrNameLst>
                                      </p:cBhvr>
                                      <p:to>
                                        <p:strVal val="visible"/>
                                      </p:to>
                                    </p:set>
                                    <p:anim calcmode="lin" valueType="num">
                                      <p:cBhvr additive="base">
                                        <p:cTn id="43" dur="500" fill="hold"/>
                                        <p:tgtEl>
                                          <p:spTgt spid="15872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87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500966B7-280A-416C-A6A1-95267E7D2800}" type="slidenum">
              <a:rPr lang="pt-BR"/>
              <a:pPr/>
              <a:t>27</a:t>
            </a:fld>
            <a:endParaRPr lang="pt-BR"/>
          </a:p>
        </p:txBody>
      </p:sp>
      <p:sp>
        <p:nvSpPr>
          <p:cNvPr id="11266" name="Rectangle 2"/>
          <p:cNvSpPr>
            <a:spLocks noGrp="1" noChangeArrowheads="1"/>
          </p:cNvSpPr>
          <p:nvPr>
            <p:ph type="title"/>
          </p:nvPr>
        </p:nvSpPr>
        <p:spPr/>
        <p:txBody>
          <a:bodyPr/>
          <a:lstStyle/>
          <a:p>
            <a:r>
              <a:rPr lang="pt-BR"/>
              <a:t>Análise Fatorial</a:t>
            </a:r>
          </a:p>
        </p:txBody>
      </p:sp>
      <p:sp>
        <p:nvSpPr>
          <p:cNvPr id="11267" name="Rectangle 3"/>
          <p:cNvSpPr>
            <a:spLocks noGrp="1" noChangeArrowheads="1"/>
          </p:cNvSpPr>
          <p:nvPr>
            <p:ph type="body" idx="1"/>
          </p:nvPr>
        </p:nvSpPr>
        <p:spPr/>
        <p:txBody>
          <a:bodyPr/>
          <a:lstStyle/>
          <a:p>
            <a:pPr lvl="1"/>
            <a:r>
              <a:rPr lang="pt-BR"/>
              <a:t>De forma visual, os dados originais formam uma nuvem de pontos num espaço de p-dimensional.</a:t>
            </a:r>
          </a:p>
          <a:p>
            <a:pPr lvl="1"/>
            <a:r>
              <a:rPr lang="pt-BR"/>
              <a:t>A transformação de X em F permite transportar os pontos do espaço p-dimensional para um espaço m-dimensional com menos dimensões, e portanto mais fácil de interpretar.</a:t>
            </a:r>
          </a:p>
          <a:p>
            <a:pPr lvl="1"/>
            <a:r>
              <a:rPr lang="pt-BR"/>
              <a:t>Por isso é importante que </a:t>
            </a:r>
            <a:r>
              <a:rPr lang="pt-BR" b="1"/>
              <a:t>m</a:t>
            </a:r>
            <a:r>
              <a:rPr lang="pt-BR"/>
              <a:t> não seja maior que 2 ou 3.</a:t>
            </a:r>
          </a:p>
          <a:p>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75194FF5-134D-42AC-9E69-9E8DC0F25A13}" type="slidenum">
              <a:rPr lang="pt-BR"/>
              <a:pPr/>
              <a:t>28</a:t>
            </a:fld>
            <a:endParaRPr lang="pt-BR"/>
          </a:p>
        </p:txBody>
      </p:sp>
      <p:sp>
        <p:nvSpPr>
          <p:cNvPr id="12290" name="Rectangle 2"/>
          <p:cNvSpPr>
            <a:spLocks noGrp="1" noChangeArrowheads="1"/>
          </p:cNvSpPr>
          <p:nvPr>
            <p:ph type="title"/>
          </p:nvPr>
        </p:nvSpPr>
        <p:spPr/>
        <p:txBody>
          <a:bodyPr/>
          <a:lstStyle/>
          <a:p>
            <a:r>
              <a:rPr lang="pt-BR"/>
              <a:t>Análise Fatorial</a:t>
            </a:r>
          </a:p>
        </p:txBody>
      </p:sp>
      <p:sp>
        <p:nvSpPr>
          <p:cNvPr id="12291" name="Rectangle 3"/>
          <p:cNvSpPr>
            <a:spLocks noGrp="1" noChangeArrowheads="1"/>
          </p:cNvSpPr>
          <p:nvPr>
            <p:ph type="body" idx="1"/>
          </p:nvPr>
        </p:nvSpPr>
        <p:spPr/>
        <p:txBody>
          <a:bodyPr/>
          <a:lstStyle/>
          <a:p>
            <a:r>
              <a:rPr lang="pt-BR" sz="2800"/>
              <a:t>Na Análise Fatorial são calculados os coeficientes a</a:t>
            </a:r>
            <a:r>
              <a:rPr lang="pt-BR" sz="2800" baseline="-25000"/>
              <a:t>ij</a:t>
            </a:r>
            <a:r>
              <a:rPr lang="pt-BR" sz="2800"/>
              <a:t> – denominados de cargas fatoriais e os Fatores F</a:t>
            </a:r>
            <a:r>
              <a:rPr lang="pt-BR" sz="2800" baseline="-25000"/>
              <a:t>i</a:t>
            </a:r>
            <a:r>
              <a:rPr lang="pt-BR" sz="2800"/>
              <a:t>.</a:t>
            </a:r>
          </a:p>
          <a:p>
            <a:r>
              <a:rPr lang="pt-BR" sz="2800"/>
              <a:t>Suposições:</a:t>
            </a:r>
          </a:p>
          <a:p>
            <a:pPr lvl="1"/>
            <a:r>
              <a:rPr lang="pt-BR"/>
              <a:t>F</a:t>
            </a:r>
            <a:r>
              <a:rPr lang="pt-BR" baseline="-25000"/>
              <a:t>i</a:t>
            </a:r>
            <a:r>
              <a:rPr lang="pt-BR"/>
              <a:t> e </a:t>
            </a:r>
            <a:r>
              <a:rPr lang="pt-BR">
                <a:sym typeface="Symbol" pitchFamily="18" charset="2"/>
              </a:rPr>
              <a:t></a:t>
            </a:r>
            <a:r>
              <a:rPr lang="pt-BR" baseline="-25000"/>
              <a:t>i</a:t>
            </a:r>
            <a:r>
              <a:rPr lang="pt-BR"/>
              <a:t> são variáveis com médias 0 e variância 1;</a:t>
            </a:r>
          </a:p>
          <a:p>
            <a:pPr lvl="1"/>
            <a:r>
              <a:rPr lang="pt-BR"/>
              <a:t> </a:t>
            </a:r>
            <a:r>
              <a:rPr lang="pt-BR">
                <a:sym typeface="Symbol" pitchFamily="18" charset="2"/>
              </a:rPr>
              <a:t></a:t>
            </a:r>
            <a:r>
              <a:rPr lang="pt-BR"/>
              <a:t>a</a:t>
            </a:r>
            <a:r>
              <a:rPr lang="pt-BR" baseline="-25000"/>
              <a:t>ij</a:t>
            </a:r>
            <a:r>
              <a:rPr lang="pt-BR" baseline="30000"/>
              <a:t>2</a:t>
            </a:r>
            <a:r>
              <a:rPr lang="pt-BR"/>
              <a:t>: proporção da variância de X</a:t>
            </a:r>
            <a:r>
              <a:rPr lang="pt-BR" baseline="-25000"/>
              <a:t>i</a:t>
            </a:r>
            <a:r>
              <a:rPr lang="pt-BR"/>
              <a:t> que é devido ao fator F</a:t>
            </a:r>
            <a:r>
              <a:rPr lang="pt-BR" baseline="-25000"/>
              <a:t>i</a:t>
            </a:r>
            <a:r>
              <a:rPr lang="pt-BR"/>
              <a:t> é chamada de </a:t>
            </a:r>
            <a:r>
              <a:rPr lang="pt-BR" i="1"/>
              <a:t>Comunalidade</a:t>
            </a:r>
            <a:r>
              <a:rPr lang="pt-BR"/>
              <a:t> de X</a:t>
            </a:r>
            <a:r>
              <a:rPr lang="pt-BR" baseline="-25000"/>
              <a:t>i</a:t>
            </a:r>
            <a:r>
              <a:rPr lang="pt-BR"/>
              <a:t>.</a:t>
            </a:r>
            <a:endParaRPr lang="pt-BR" baseline="30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2"/>
          <p:cNvSpPr>
            <a:spLocks noGrp="1"/>
          </p:cNvSpPr>
          <p:nvPr>
            <p:ph type="ftr" sz="quarter" idx="11"/>
          </p:nvPr>
        </p:nvSpPr>
        <p:spPr/>
        <p:txBody>
          <a:bodyPr/>
          <a:lstStyle/>
          <a:p>
            <a:r>
              <a:rPr lang="pt-BR"/>
              <a:t>djoi@power.ufscar.br</a:t>
            </a:r>
          </a:p>
        </p:txBody>
      </p:sp>
      <p:sp>
        <p:nvSpPr>
          <p:cNvPr id="6" name="Espaço Reservado para Número de Slide 3"/>
          <p:cNvSpPr>
            <a:spLocks noGrp="1"/>
          </p:cNvSpPr>
          <p:nvPr>
            <p:ph type="sldNum" sz="quarter" idx="12"/>
          </p:nvPr>
        </p:nvSpPr>
        <p:spPr/>
        <p:txBody>
          <a:bodyPr/>
          <a:lstStyle/>
          <a:p>
            <a:fld id="{0AA205F2-6A61-443C-9DC9-980D4BE02F83}" type="slidenum">
              <a:rPr lang="pt-BR"/>
              <a:pPr/>
              <a:t>29</a:t>
            </a:fld>
            <a:endParaRPr lang="pt-BR"/>
          </a:p>
        </p:txBody>
      </p:sp>
      <p:sp>
        <p:nvSpPr>
          <p:cNvPr id="33794" name="Text Box 2"/>
          <p:cNvSpPr txBox="1">
            <a:spLocks noChangeArrowheads="1"/>
          </p:cNvSpPr>
          <p:nvPr/>
        </p:nvSpPr>
        <p:spPr bwMode="auto">
          <a:xfrm>
            <a:off x="468313" y="1916113"/>
            <a:ext cx="8353425" cy="3743325"/>
          </a:xfrm>
          <a:prstGeom prst="rect">
            <a:avLst/>
          </a:prstGeom>
          <a:noFill/>
          <a:ln w="9525">
            <a:noFill/>
            <a:miter lim="800000"/>
            <a:headEnd/>
            <a:tailEnd/>
          </a:ln>
          <a:effectLst/>
        </p:spPr>
        <p:txBody>
          <a:bodyPr>
            <a:spAutoFit/>
          </a:bodyPr>
          <a:lstStyle/>
          <a:p>
            <a:pPr>
              <a:spcBef>
                <a:spcPct val="50000"/>
              </a:spcBef>
              <a:buFontTx/>
              <a:buChar char="•"/>
            </a:pPr>
            <a:r>
              <a:rPr lang="pt-BR" sz="2400">
                <a:latin typeface="Times New Roman" pitchFamily="18" charset="0"/>
              </a:rPr>
              <a:t>Não existe uma solução única para a AF de um conjunto de dados, mas apenas dois princípios básicos que se deve ter em conta:</a:t>
            </a:r>
          </a:p>
          <a:p>
            <a:pPr>
              <a:spcBef>
                <a:spcPct val="50000"/>
              </a:spcBef>
              <a:buClr>
                <a:schemeClr val="folHlink"/>
              </a:buClr>
              <a:buSzPct val="70000"/>
              <a:buFont typeface="Wingdings" pitchFamily="2" charset="2"/>
              <a:buChar char="o"/>
            </a:pPr>
            <a:r>
              <a:rPr lang="pt-BR" sz="2400">
                <a:latin typeface="Times New Roman" pitchFamily="18" charset="0"/>
              </a:rPr>
              <a:t>Princípio de Parcimônia: Tem-se que explicar as correlações entre as variáveis observadas utilizando o menor número de fatores  possível.</a:t>
            </a:r>
          </a:p>
          <a:p>
            <a:pPr>
              <a:spcBef>
                <a:spcPct val="50000"/>
              </a:spcBef>
              <a:buClr>
                <a:schemeClr val="folHlink"/>
              </a:buClr>
              <a:buSzPct val="70000"/>
              <a:buFont typeface="Wingdings" pitchFamily="2" charset="2"/>
              <a:buChar char="o"/>
            </a:pPr>
            <a:r>
              <a:rPr lang="pt-BR" sz="2400">
                <a:latin typeface="Times New Roman" pitchFamily="18" charset="0"/>
              </a:rPr>
              <a:t>Interpretabilidade: Deseja-se que os fatores tenham um significado no contexto estudado, guardando em si mesmos uma coerência lógica.</a:t>
            </a:r>
          </a:p>
        </p:txBody>
      </p:sp>
      <p:sp>
        <p:nvSpPr>
          <p:cNvPr id="33796" name="Rectangle 4"/>
          <p:cNvSpPr>
            <a:spLocks noChangeArrowheads="1"/>
          </p:cNvSpPr>
          <p:nvPr/>
        </p:nvSpPr>
        <p:spPr bwMode="auto">
          <a:xfrm>
            <a:off x="457200" y="533400"/>
            <a:ext cx="8229600" cy="1143000"/>
          </a:xfrm>
          <a:prstGeom prst="rect">
            <a:avLst/>
          </a:prstGeom>
          <a:noFill/>
          <a:ln w="9525">
            <a:noFill/>
            <a:miter lim="800000"/>
            <a:headEnd/>
            <a:tailEnd/>
          </a:ln>
          <a:effectLst/>
        </p:spPr>
        <p:txBody>
          <a:bodyPr anchor="b"/>
          <a:lstStyle/>
          <a:p>
            <a:pPr algn="ctr"/>
            <a:r>
              <a:rPr lang="pt-BR" sz="4400">
                <a:solidFill>
                  <a:schemeClr val="tx2"/>
                </a:solidFill>
              </a:rPr>
              <a:t>Análise Fatorial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ppt_x"/>
                                          </p:val>
                                        </p:tav>
                                        <p:tav tm="100000">
                                          <p:val>
                                            <p:strVal val="#ppt_x"/>
                                          </p:val>
                                        </p:tav>
                                      </p:tavLst>
                                    </p:anim>
                                    <p:anim calcmode="lin" valueType="num">
                                      <p:cBhvr additive="base">
                                        <p:cTn id="8" dur="500" fill="hold"/>
                                        <p:tgtEl>
                                          <p:spTgt spid="337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795C739D-9A03-4865-B0CB-D583A6483BA6}" type="slidenum">
              <a:rPr lang="pt-BR"/>
              <a:pPr/>
              <a:t>3</a:t>
            </a:fld>
            <a:endParaRPr lang="pt-BR"/>
          </a:p>
        </p:txBody>
      </p:sp>
      <p:sp>
        <p:nvSpPr>
          <p:cNvPr id="8194" name="Rectangle 2"/>
          <p:cNvSpPr>
            <a:spLocks noGrp="1" noChangeArrowheads="1"/>
          </p:cNvSpPr>
          <p:nvPr>
            <p:ph type="title"/>
          </p:nvPr>
        </p:nvSpPr>
        <p:spPr/>
        <p:txBody>
          <a:bodyPr/>
          <a:lstStyle/>
          <a:p>
            <a:r>
              <a:rPr lang="pt-BR"/>
              <a:t>Técnicas Multivariadas</a:t>
            </a:r>
          </a:p>
        </p:txBody>
      </p:sp>
      <p:sp>
        <p:nvSpPr>
          <p:cNvPr id="8195" name="Rectangle 3"/>
          <p:cNvSpPr>
            <a:spLocks noGrp="1" noChangeArrowheads="1"/>
          </p:cNvSpPr>
          <p:nvPr>
            <p:ph type="body" idx="1"/>
          </p:nvPr>
        </p:nvSpPr>
        <p:spPr/>
        <p:txBody>
          <a:bodyPr/>
          <a:lstStyle/>
          <a:p>
            <a:r>
              <a:rPr lang="pt-BR" sz="2800"/>
              <a:t>Conceitos básicos:</a:t>
            </a:r>
          </a:p>
          <a:p>
            <a:pPr lvl="1"/>
            <a:r>
              <a:rPr lang="pt-BR" sz="2400"/>
              <a:t>Análise Multivariada – todos os métodos estatísticos que simultaneamente analisam múltiplas medidas sobre cada indivíduo ou objeto sob investigação.</a:t>
            </a:r>
          </a:p>
          <a:p>
            <a:pPr lvl="1"/>
            <a:r>
              <a:rPr lang="pt-BR" sz="2400"/>
              <a:t>Qualquer análise de duas ou mais variáveis, pode ser considerada análise multivariada.</a:t>
            </a:r>
          </a:p>
          <a:p>
            <a:pPr lvl="1"/>
            <a:r>
              <a:rPr lang="pt-BR" sz="2400"/>
              <a:t>Para ser considerada verdadeiramente como multivariada, todas as variáveis devem ser aleatórias e inter-relacionadas, de modo que seus efeitos não podem ser interpretados de forma separada.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linds(horizontal)">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linds(horizontal)">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linds(horizontal)">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69064DB6-C481-4BE0-A0DA-01135D5B6B22}" type="slidenum">
              <a:rPr lang="pt-BR"/>
              <a:pPr/>
              <a:t>30</a:t>
            </a:fld>
            <a:endParaRPr lang="pt-BR"/>
          </a:p>
        </p:txBody>
      </p:sp>
      <p:sp>
        <p:nvSpPr>
          <p:cNvPr id="16386" name="Rectangle 2"/>
          <p:cNvSpPr>
            <a:spLocks noGrp="1" noChangeArrowheads="1"/>
          </p:cNvSpPr>
          <p:nvPr>
            <p:ph type="title"/>
          </p:nvPr>
        </p:nvSpPr>
        <p:spPr/>
        <p:txBody>
          <a:bodyPr/>
          <a:lstStyle/>
          <a:p>
            <a:r>
              <a:rPr lang="pt-BR"/>
              <a:t>Análise Fatorial</a:t>
            </a:r>
          </a:p>
        </p:txBody>
      </p:sp>
      <p:sp>
        <p:nvSpPr>
          <p:cNvPr id="16387" name="Rectangle 3"/>
          <p:cNvSpPr>
            <a:spLocks noGrp="1" noChangeArrowheads="1"/>
          </p:cNvSpPr>
          <p:nvPr>
            <p:ph type="body" idx="1"/>
          </p:nvPr>
        </p:nvSpPr>
        <p:spPr/>
        <p:txBody>
          <a:bodyPr/>
          <a:lstStyle/>
          <a:p>
            <a:r>
              <a:rPr lang="pt-BR" sz="2800"/>
              <a:t>Há dois tipos de aplicação e de entendimento da AF:</a:t>
            </a:r>
          </a:p>
          <a:p>
            <a:pPr lvl="1"/>
            <a:r>
              <a:rPr lang="pt-BR" sz="2400"/>
              <a:t>Análise fatorial Exploratória: mais antiga </a:t>
            </a:r>
            <a:r>
              <a:rPr lang="pt-BR" sz="2400">
                <a:sym typeface="Wingdings" pitchFamily="2" charset="2"/>
              </a:rPr>
              <a:t> buscar dimensões subjacentes, para saber o que é mais importante ou mais significativo de um conjunto de variáveis.</a:t>
            </a:r>
          </a:p>
          <a:p>
            <a:pPr lvl="1"/>
            <a:r>
              <a:rPr lang="pt-BR" sz="2400">
                <a:sym typeface="Wingdings" pitchFamily="2" charset="2"/>
              </a:rPr>
              <a:t>Analise fatorial Confirmatória: se desenha uma estrutura dos fatores e em seguida, busca-se a confirmação desta, estudando as variáveis observadas. (uso em modelagem de comportamento).</a:t>
            </a:r>
            <a:endParaRPr lang="pt-BR" sz="2400"/>
          </a:p>
          <a:p>
            <a:endParaRPr lang="pt-B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5CEDCC77-1FDE-4976-9221-6C12BD4324A2}" type="slidenum">
              <a:rPr lang="pt-BR"/>
              <a:pPr/>
              <a:t>31</a:t>
            </a:fld>
            <a:endParaRPr lang="pt-BR"/>
          </a:p>
        </p:txBody>
      </p:sp>
      <p:sp>
        <p:nvSpPr>
          <p:cNvPr id="185346" name="Rectangle 2"/>
          <p:cNvSpPr>
            <a:spLocks noGrp="1" noChangeArrowheads="1"/>
          </p:cNvSpPr>
          <p:nvPr>
            <p:ph type="title"/>
          </p:nvPr>
        </p:nvSpPr>
        <p:spPr/>
        <p:txBody>
          <a:bodyPr/>
          <a:lstStyle/>
          <a:p>
            <a:r>
              <a:rPr lang="pt-BR"/>
              <a:t>Análise Fatorial</a:t>
            </a:r>
          </a:p>
        </p:txBody>
      </p:sp>
      <p:sp>
        <p:nvSpPr>
          <p:cNvPr id="185347" name="Rectangle 3"/>
          <p:cNvSpPr>
            <a:spLocks noGrp="1" noChangeArrowheads="1"/>
          </p:cNvSpPr>
          <p:nvPr>
            <p:ph type="body" idx="1"/>
          </p:nvPr>
        </p:nvSpPr>
        <p:spPr/>
        <p:txBody>
          <a:bodyPr/>
          <a:lstStyle/>
          <a:p>
            <a:r>
              <a:rPr lang="pt-BR"/>
              <a:t>Métodos de extração dos fatores</a:t>
            </a:r>
          </a:p>
          <a:p>
            <a:pPr lvl="1"/>
            <a:r>
              <a:rPr lang="pt-BR"/>
              <a:t>Componentes Principais</a:t>
            </a:r>
          </a:p>
          <a:p>
            <a:pPr lvl="1"/>
            <a:r>
              <a:rPr lang="pt-BR"/>
              <a:t>Fator Principal com várias alternativas:</a:t>
            </a:r>
          </a:p>
          <a:p>
            <a:pPr lvl="2"/>
            <a:r>
              <a:rPr lang="pt-BR"/>
              <a:t>Método do Eixo Principal</a:t>
            </a:r>
          </a:p>
          <a:p>
            <a:pPr lvl="2"/>
            <a:r>
              <a:rPr lang="pt-BR"/>
              <a:t>Método do Centróide</a:t>
            </a:r>
          </a:p>
          <a:p>
            <a:pPr lvl="2"/>
            <a:r>
              <a:rPr lang="pt-BR"/>
              <a:t>Máxima Verossimilhança</a:t>
            </a:r>
          </a:p>
          <a:p>
            <a:pPr lvl="2"/>
            <a:r>
              <a:rPr lang="pt-BR"/>
              <a:t>Comunalidades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blinds(horizontal)">
                                      <p:cBhvr>
                                        <p:cTn id="7" dur="500"/>
                                        <p:tgtEl>
                                          <p:spTgt spid="185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blinds(horizontal)">
                                      <p:cBhvr>
                                        <p:cTn id="12" dur="500"/>
                                        <p:tgtEl>
                                          <p:spTgt spid="185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blinds(horizontal)">
                                      <p:cBhvr>
                                        <p:cTn id="17" dur="500"/>
                                        <p:tgtEl>
                                          <p:spTgt spid="185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5347">
                                            <p:txEl>
                                              <p:pRg st="3" end="3"/>
                                            </p:txEl>
                                          </p:spTgt>
                                        </p:tgtEl>
                                        <p:attrNameLst>
                                          <p:attrName>style.visibility</p:attrName>
                                        </p:attrNameLst>
                                      </p:cBhvr>
                                      <p:to>
                                        <p:strVal val="visible"/>
                                      </p:to>
                                    </p:set>
                                    <p:animEffect transition="in" filter="blinds(horizontal)">
                                      <p:cBhvr>
                                        <p:cTn id="22" dur="500"/>
                                        <p:tgtEl>
                                          <p:spTgt spid="185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5347">
                                            <p:txEl>
                                              <p:pRg st="4" end="4"/>
                                            </p:txEl>
                                          </p:spTgt>
                                        </p:tgtEl>
                                        <p:attrNameLst>
                                          <p:attrName>style.visibility</p:attrName>
                                        </p:attrNameLst>
                                      </p:cBhvr>
                                      <p:to>
                                        <p:strVal val="visible"/>
                                      </p:to>
                                    </p:set>
                                    <p:animEffect transition="in" filter="blinds(horizontal)">
                                      <p:cBhvr>
                                        <p:cTn id="27" dur="500"/>
                                        <p:tgtEl>
                                          <p:spTgt spid="185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5347">
                                            <p:txEl>
                                              <p:pRg st="5" end="5"/>
                                            </p:txEl>
                                          </p:spTgt>
                                        </p:tgtEl>
                                        <p:attrNameLst>
                                          <p:attrName>style.visibility</p:attrName>
                                        </p:attrNameLst>
                                      </p:cBhvr>
                                      <p:to>
                                        <p:strVal val="visible"/>
                                      </p:to>
                                    </p:set>
                                    <p:animEffect transition="in" filter="blinds(horizontal)">
                                      <p:cBhvr>
                                        <p:cTn id="32" dur="500"/>
                                        <p:tgtEl>
                                          <p:spTgt spid="1853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5347">
                                            <p:txEl>
                                              <p:pRg st="6" end="6"/>
                                            </p:txEl>
                                          </p:spTgt>
                                        </p:tgtEl>
                                        <p:attrNameLst>
                                          <p:attrName>style.visibility</p:attrName>
                                        </p:attrNameLst>
                                      </p:cBhvr>
                                      <p:to>
                                        <p:strVal val="visible"/>
                                      </p:to>
                                    </p:set>
                                    <p:animEffect transition="in" filter="blinds(horizontal)">
                                      <p:cBhvr>
                                        <p:cTn id="37" dur="500"/>
                                        <p:tgtEl>
                                          <p:spTgt spid="185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19352770-9F58-4694-9276-ABAA3205597A}" type="slidenum">
              <a:rPr lang="pt-BR"/>
              <a:pPr/>
              <a:t>32</a:t>
            </a:fld>
            <a:endParaRPr lang="pt-BR"/>
          </a:p>
        </p:txBody>
      </p:sp>
      <p:sp>
        <p:nvSpPr>
          <p:cNvPr id="186370" name="Rectangle 2"/>
          <p:cNvSpPr>
            <a:spLocks noGrp="1" noChangeArrowheads="1"/>
          </p:cNvSpPr>
          <p:nvPr>
            <p:ph type="title"/>
          </p:nvPr>
        </p:nvSpPr>
        <p:spPr/>
        <p:txBody>
          <a:bodyPr/>
          <a:lstStyle/>
          <a:p>
            <a:r>
              <a:rPr lang="pt-BR"/>
              <a:t>Análise Fatorial</a:t>
            </a:r>
          </a:p>
        </p:txBody>
      </p:sp>
      <p:sp>
        <p:nvSpPr>
          <p:cNvPr id="186371" name="Rectangle 3"/>
          <p:cNvSpPr>
            <a:spLocks noGrp="1" noChangeArrowheads="1"/>
          </p:cNvSpPr>
          <p:nvPr>
            <p:ph type="body" idx="1"/>
          </p:nvPr>
        </p:nvSpPr>
        <p:spPr/>
        <p:txBody>
          <a:bodyPr/>
          <a:lstStyle/>
          <a:p>
            <a:r>
              <a:rPr lang="pt-BR"/>
              <a:t>Entrada dos dados para análise:</a:t>
            </a:r>
          </a:p>
          <a:p>
            <a:pPr lvl="1"/>
            <a:r>
              <a:rPr lang="pt-BR"/>
              <a:t>Matriz dos dados brutos</a:t>
            </a:r>
          </a:p>
          <a:p>
            <a:pPr lvl="1"/>
            <a:r>
              <a:rPr lang="pt-BR"/>
              <a:t>Matriz de correlações</a:t>
            </a:r>
          </a:p>
          <a:p>
            <a:r>
              <a:rPr lang="pt-BR"/>
              <a:t>Saídas:</a:t>
            </a:r>
          </a:p>
          <a:p>
            <a:pPr lvl="1"/>
            <a:r>
              <a:rPr lang="pt-BR"/>
              <a:t>Autovalores</a:t>
            </a:r>
          </a:p>
          <a:p>
            <a:pPr lvl="1"/>
            <a:r>
              <a:rPr lang="pt-BR"/>
              <a:t>Matriz de cargas fatoriais sem rotação</a:t>
            </a:r>
          </a:p>
          <a:p>
            <a:pPr lvl="1"/>
            <a:r>
              <a:rPr lang="pt-BR"/>
              <a:t>Rotação dos fatores: ortogonais e obliquas</a:t>
            </a:r>
          </a:p>
          <a:p>
            <a:pPr lvl="1"/>
            <a:r>
              <a:rPr lang="pt-BR"/>
              <a:t>Coeficientes fatoriais</a:t>
            </a:r>
          </a:p>
          <a:p>
            <a:pPr lvl="1"/>
            <a:endParaRPr lang="pt-BR"/>
          </a:p>
          <a:p>
            <a:pPr lvl="1"/>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 calcmode="lin" valueType="num">
                                      <p:cBhvr additive="base">
                                        <p:cTn id="7" dur="500" fill="hold"/>
                                        <p:tgtEl>
                                          <p:spTgt spid="186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6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6371">
                                            <p:txEl>
                                              <p:pRg st="1" end="1"/>
                                            </p:txEl>
                                          </p:spTgt>
                                        </p:tgtEl>
                                        <p:attrNameLst>
                                          <p:attrName>style.visibility</p:attrName>
                                        </p:attrNameLst>
                                      </p:cBhvr>
                                      <p:to>
                                        <p:strVal val="visible"/>
                                      </p:to>
                                    </p:set>
                                    <p:anim calcmode="lin" valueType="num">
                                      <p:cBhvr additive="base">
                                        <p:cTn id="13" dur="500" fill="hold"/>
                                        <p:tgtEl>
                                          <p:spTgt spid="1863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6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6371">
                                            <p:txEl>
                                              <p:pRg st="2" end="2"/>
                                            </p:txEl>
                                          </p:spTgt>
                                        </p:tgtEl>
                                        <p:attrNameLst>
                                          <p:attrName>style.visibility</p:attrName>
                                        </p:attrNameLst>
                                      </p:cBhvr>
                                      <p:to>
                                        <p:strVal val="visible"/>
                                      </p:to>
                                    </p:set>
                                    <p:anim calcmode="lin" valueType="num">
                                      <p:cBhvr additive="base">
                                        <p:cTn id="19" dur="500" fill="hold"/>
                                        <p:tgtEl>
                                          <p:spTgt spid="1863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63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6371">
                                            <p:txEl>
                                              <p:pRg st="3" end="3"/>
                                            </p:txEl>
                                          </p:spTgt>
                                        </p:tgtEl>
                                        <p:attrNameLst>
                                          <p:attrName>style.visibility</p:attrName>
                                        </p:attrNameLst>
                                      </p:cBhvr>
                                      <p:to>
                                        <p:strVal val="visible"/>
                                      </p:to>
                                    </p:set>
                                    <p:anim calcmode="lin" valueType="num">
                                      <p:cBhvr additive="base">
                                        <p:cTn id="25" dur="500" fill="hold"/>
                                        <p:tgtEl>
                                          <p:spTgt spid="1863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63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6371">
                                            <p:txEl>
                                              <p:pRg st="4" end="4"/>
                                            </p:txEl>
                                          </p:spTgt>
                                        </p:tgtEl>
                                        <p:attrNameLst>
                                          <p:attrName>style.visibility</p:attrName>
                                        </p:attrNameLst>
                                      </p:cBhvr>
                                      <p:to>
                                        <p:strVal val="visible"/>
                                      </p:to>
                                    </p:set>
                                    <p:anim calcmode="lin" valueType="num">
                                      <p:cBhvr additive="base">
                                        <p:cTn id="31" dur="500" fill="hold"/>
                                        <p:tgtEl>
                                          <p:spTgt spid="1863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63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6371">
                                            <p:txEl>
                                              <p:pRg st="5" end="5"/>
                                            </p:txEl>
                                          </p:spTgt>
                                        </p:tgtEl>
                                        <p:attrNameLst>
                                          <p:attrName>style.visibility</p:attrName>
                                        </p:attrNameLst>
                                      </p:cBhvr>
                                      <p:to>
                                        <p:strVal val="visible"/>
                                      </p:to>
                                    </p:set>
                                    <p:anim calcmode="lin" valueType="num">
                                      <p:cBhvr additive="base">
                                        <p:cTn id="37" dur="500" fill="hold"/>
                                        <p:tgtEl>
                                          <p:spTgt spid="1863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63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6371">
                                            <p:txEl>
                                              <p:pRg st="6" end="6"/>
                                            </p:txEl>
                                          </p:spTgt>
                                        </p:tgtEl>
                                        <p:attrNameLst>
                                          <p:attrName>style.visibility</p:attrName>
                                        </p:attrNameLst>
                                      </p:cBhvr>
                                      <p:to>
                                        <p:strVal val="visible"/>
                                      </p:to>
                                    </p:set>
                                    <p:anim calcmode="lin" valueType="num">
                                      <p:cBhvr additive="base">
                                        <p:cTn id="43" dur="500" fill="hold"/>
                                        <p:tgtEl>
                                          <p:spTgt spid="1863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63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6371">
                                            <p:txEl>
                                              <p:pRg st="7" end="7"/>
                                            </p:txEl>
                                          </p:spTgt>
                                        </p:tgtEl>
                                        <p:attrNameLst>
                                          <p:attrName>style.visibility</p:attrName>
                                        </p:attrNameLst>
                                      </p:cBhvr>
                                      <p:to>
                                        <p:strVal val="visible"/>
                                      </p:to>
                                    </p:set>
                                    <p:anim calcmode="lin" valueType="num">
                                      <p:cBhvr additive="base">
                                        <p:cTn id="49" dur="500" fill="hold"/>
                                        <p:tgtEl>
                                          <p:spTgt spid="18637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637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A0122CA7-91C2-421D-B9F1-80EF074B209B}" type="slidenum">
              <a:rPr lang="pt-BR"/>
              <a:pPr/>
              <a:t>33</a:t>
            </a:fld>
            <a:endParaRPr lang="pt-BR"/>
          </a:p>
        </p:txBody>
      </p:sp>
      <p:sp>
        <p:nvSpPr>
          <p:cNvPr id="187394" name="Rectangle 2"/>
          <p:cNvSpPr>
            <a:spLocks noGrp="1" noChangeArrowheads="1"/>
          </p:cNvSpPr>
          <p:nvPr>
            <p:ph type="title"/>
          </p:nvPr>
        </p:nvSpPr>
        <p:spPr/>
        <p:txBody>
          <a:bodyPr/>
          <a:lstStyle/>
          <a:p>
            <a:r>
              <a:rPr lang="pt-BR"/>
              <a:t>Análise Fatorial</a:t>
            </a:r>
          </a:p>
        </p:txBody>
      </p:sp>
      <p:sp>
        <p:nvSpPr>
          <p:cNvPr id="187395" name="Rectangle 3"/>
          <p:cNvSpPr>
            <a:spLocks noGrp="1" noChangeArrowheads="1"/>
          </p:cNvSpPr>
          <p:nvPr>
            <p:ph type="body" idx="1"/>
          </p:nvPr>
        </p:nvSpPr>
        <p:spPr/>
        <p:txBody>
          <a:bodyPr/>
          <a:lstStyle/>
          <a:p>
            <a:r>
              <a:rPr lang="pt-BR"/>
              <a:t>Rotações ortogonais</a:t>
            </a:r>
          </a:p>
          <a:p>
            <a:pPr lvl="1"/>
            <a:r>
              <a:rPr lang="pt-BR"/>
              <a:t>Varimax</a:t>
            </a:r>
          </a:p>
          <a:p>
            <a:pPr lvl="1"/>
            <a:r>
              <a:rPr lang="pt-BR"/>
              <a:t>Quartimax</a:t>
            </a:r>
          </a:p>
          <a:p>
            <a:pPr lvl="1"/>
            <a:r>
              <a:rPr lang="pt-BR"/>
              <a:t>Equamax	</a:t>
            </a:r>
          </a:p>
          <a:p>
            <a:r>
              <a:rPr lang="pt-BR"/>
              <a:t>Rotações Obliquas</a:t>
            </a:r>
          </a:p>
          <a:p>
            <a:pPr lvl="1"/>
            <a:r>
              <a:rPr lang="pt-BR"/>
              <a:t>Oblimin</a:t>
            </a:r>
          </a:p>
          <a:p>
            <a:pPr lvl="1"/>
            <a:r>
              <a:rPr lang="pt-BR"/>
              <a:t>Promax</a:t>
            </a:r>
          </a:p>
          <a:p>
            <a:pPr lvl="1"/>
            <a:endParaRPr lang="pt-BR"/>
          </a:p>
          <a:p>
            <a:pPr lvl="1"/>
            <a:endParaRPr lang="pt-BR"/>
          </a:p>
          <a:p>
            <a:pPr lvl="1"/>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Effect transition="in" filter="blinds(horizontal)">
                                      <p:cBhvr>
                                        <p:cTn id="7" dur="500"/>
                                        <p:tgtEl>
                                          <p:spTgt spid="187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7395">
                                            <p:txEl>
                                              <p:pRg st="1" end="1"/>
                                            </p:txEl>
                                          </p:spTgt>
                                        </p:tgtEl>
                                        <p:attrNameLst>
                                          <p:attrName>style.visibility</p:attrName>
                                        </p:attrNameLst>
                                      </p:cBhvr>
                                      <p:to>
                                        <p:strVal val="visible"/>
                                      </p:to>
                                    </p:set>
                                    <p:animEffect transition="in" filter="blinds(horizontal)">
                                      <p:cBhvr>
                                        <p:cTn id="12" dur="500"/>
                                        <p:tgtEl>
                                          <p:spTgt spid="187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7395">
                                            <p:txEl>
                                              <p:pRg st="2" end="2"/>
                                            </p:txEl>
                                          </p:spTgt>
                                        </p:tgtEl>
                                        <p:attrNameLst>
                                          <p:attrName>style.visibility</p:attrName>
                                        </p:attrNameLst>
                                      </p:cBhvr>
                                      <p:to>
                                        <p:strVal val="visible"/>
                                      </p:to>
                                    </p:set>
                                    <p:animEffect transition="in" filter="blinds(horizontal)">
                                      <p:cBhvr>
                                        <p:cTn id="17" dur="500"/>
                                        <p:tgtEl>
                                          <p:spTgt spid="187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7395">
                                            <p:txEl>
                                              <p:pRg st="3" end="3"/>
                                            </p:txEl>
                                          </p:spTgt>
                                        </p:tgtEl>
                                        <p:attrNameLst>
                                          <p:attrName>style.visibility</p:attrName>
                                        </p:attrNameLst>
                                      </p:cBhvr>
                                      <p:to>
                                        <p:strVal val="visible"/>
                                      </p:to>
                                    </p:set>
                                    <p:animEffect transition="in" filter="blinds(horizontal)">
                                      <p:cBhvr>
                                        <p:cTn id="22" dur="500"/>
                                        <p:tgtEl>
                                          <p:spTgt spid="1873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7395">
                                            <p:txEl>
                                              <p:pRg st="4" end="4"/>
                                            </p:txEl>
                                          </p:spTgt>
                                        </p:tgtEl>
                                        <p:attrNameLst>
                                          <p:attrName>style.visibility</p:attrName>
                                        </p:attrNameLst>
                                      </p:cBhvr>
                                      <p:to>
                                        <p:strVal val="visible"/>
                                      </p:to>
                                    </p:set>
                                    <p:animEffect transition="in" filter="blinds(horizontal)">
                                      <p:cBhvr>
                                        <p:cTn id="27" dur="500"/>
                                        <p:tgtEl>
                                          <p:spTgt spid="1873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7395">
                                            <p:txEl>
                                              <p:pRg st="5" end="5"/>
                                            </p:txEl>
                                          </p:spTgt>
                                        </p:tgtEl>
                                        <p:attrNameLst>
                                          <p:attrName>style.visibility</p:attrName>
                                        </p:attrNameLst>
                                      </p:cBhvr>
                                      <p:to>
                                        <p:strVal val="visible"/>
                                      </p:to>
                                    </p:set>
                                    <p:animEffect transition="in" filter="blinds(horizontal)">
                                      <p:cBhvr>
                                        <p:cTn id="32" dur="500"/>
                                        <p:tgtEl>
                                          <p:spTgt spid="1873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7395">
                                            <p:txEl>
                                              <p:pRg st="6" end="6"/>
                                            </p:txEl>
                                          </p:spTgt>
                                        </p:tgtEl>
                                        <p:attrNameLst>
                                          <p:attrName>style.visibility</p:attrName>
                                        </p:attrNameLst>
                                      </p:cBhvr>
                                      <p:to>
                                        <p:strVal val="visible"/>
                                      </p:to>
                                    </p:set>
                                    <p:animEffect transition="in" filter="blinds(horizontal)">
                                      <p:cBhvr>
                                        <p:cTn id="37" dur="500"/>
                                        <p:tgtEl>
                                          <p:spTgt spid="1873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Espaço Reservado para Rodapé 2"/>
          <p:cNvSpPr>
            <a:spLocks noGrp="1"/>
          </p:cNvSpPr>
          <p:nvPr>
            <p:ph type="ftr" sz="quarter" idx="11"/>
          </p:nvPr>
        </p:nvSpPr>
        <p:spPr/>
        <p:txBody>
          <a:bodyPr/>
          <a:lstStyle/>
          <a:p>
            <a:r>
              <a:rPr lang="pt-BR"/>
              <a:t>djoi@power.ufscar.br</a:t>
            </a:r>
          </a:p>
        </p:txBody>
      </p:sp>
      <p:sp>
        <p:nvSpPr>
          <p:cNvPr id="26" name="Espaço Reservado para Número de Slide 3"/>
          <p:cNvSpPr>
            <a:spLocks noGrp="1"/>
          </p:cNvSpPr>
          <p:nvPr>
            <p:ph type="sldNum" sz="quarter" idx="12"/>
          </p:nvPr>
        </p:nvSpPr>
        <p:spPr/>
        <p:txBody>
          <a:bodyPr/>
          <a:lstStyle/>
          <a:p>
            <a:fld id="{D2964C23-5926-4289-AC60-4598DE85959B}" type="slidenum">
              <a:rPr lang="pt-BR"/>
              <a:pPr/>
              <a:t>34</a:t>
            </a:fld>
            <a:endParaRPr lang="pt-BR"/>
          </a:p>
        </p:txBody>
      </p:sp>
      <p:graphicFrame>
        <p:nvGraphicFramePr>
          <p:cNvPr id="43010" name="Object 2"/>
          <p:cNvGraphicFramePr>
            <a:graphicFrameLocks noChangeAspect="1"/>
          </p:cNvGraphicFramePr>
          <p:nvPr/>
        </p:nvGraphicFramePr>
        <p:xfrm>
          <a:off x="85725" y="609600"/>
          <a:ext cx="4486275" cy="4171950"/>
        </p:xfrm>
        <a:graphic>
          <a:graphicData uri="http://schemas.openxmlformats.org/presentationml/2006/ole">
            <p:oleObj spid="_x0000_s43010" name="Imagem de bitmap" r:id="rId3" imgW="4486901" imgH="4172532" progId="Paint.Picture">
              <p:embed/>
            </p:oleObj>
          </a:graphicData>
        </a:graphic>
      </p:graphicFrame>
      <p:sp>
        <p:nvSpPr>
          <p:cNvPr id="43011" name="Oval 3"/>
          <p:cNvSpPr>
            <a:spLocks noChangeArrowheads="1"/>
          </p:cNvSpPr>
          <p:nvPr/>
        </p:nvSpPr>
        <p:spPr bwMode="auto">
          <a:xfrm>
            <a:off x="3429000" y="15240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3012" name="Oval 4"/>
          <p:cNvSpPr>
            <a:spLocks noChangeArrowheads="1"/>
          </p:cNvSpPr>
          <p:nvPr/>
        </p:nvSpPr>
        <p:spPr bwMode="auto">
          <a:xfrm>
            <a:off x="3048000" y="14478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3013" name="Text Box 5"/>
          <p:cNvSpPr txBox="1">
            <a:spLocks noChangeArrowheads="1"/>
          </p:cNvSpPr>
          <p:nvPr/>
        </p:nvSpPr>
        <p:spPr bwMode="auto">
          <a:xfrm>
            <a:off x="2971800" y="12033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V1</a:t>
            </a:r>
          </a:p>
        </p:txBody>
      </p:sp>
      <p:sp>
        <p:nvSpPr>
          <p:cNvPr id="43014" name="Text Box 6"/>
          <p:cNvSpPr txBox="1">
            <a:spLocks noChangeArrowheads="1"/>
          </p:cNvSpPr>
          <p:nvPr/>
        </p:nvSpPr>
        <p:spPr bwMode="auto">
          <a:xfrm>
            <a:off x="3429000" y="14319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V2</a:t>
            </a:r>
          </a:p>
        </p:txBody>
      </p:sp>
      <p:sp>
        <p:nvSpPr>
          <p:cNvPr id="43015" name="Oval 7"/>
          <p:cNvSpPr>
            <a:spLocks noChangeArrowheads="1"/>
          </p:cNvSpPr>
          <p:nvPr/>
        </p:nvSpPr>
        <p:spPr bwMode="auto">
          <a:xfrm>
            <a:off x="3035300" y="34544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3016" name="Oval 8"/>
          <p:cNvSpPr>
            <a:spLocks noChangeArrowheads="1"/>
          </p:cNvSpPr>
          <p:nvPr/>
        </p:nvSpPr>
        <p:spPr bwMode="auto">
          <a:xfrm>
            <a:off x="3657600" y="32004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3017" name="Oval 9"/>
          <p:cNvSpPr>
            <a:spLocks noChangeArrowheads="1"/>
          </p:cNvSpPr>
          <p:nvPr/>
        </p:nvSpPr>
        <p:spPr bwMode="auto">
          <a:xfrm>
            <a:off x="3810000" y="30480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3018" name="Text Box 10"/>
          <p:cNvSpPr txBox="1">
            <a:spLocks noChangeArrowheads="1"/>
          </p:cNvSpPr>
          <p:nvPr/>
        </p:nvSpPr>
        <p:spPr bwMode="auto">
          <a:xfrm>
            <a:off x="3810000" y="29559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V3</a:t>
            </a:r>
          </a:p>
        </p:txBody>
      </p:sp>
      <p:sp>
        <p:nvSpPr>
          <p:cNvPr id="43019" name="Text Box 11"/>
          <p:cNvSpPr txBox="1">
            <a:spLocks noChangeArrowheads="1"/>
          </p:cNvSpPr>
          <p:nvPr/>
        </p:nvSpPr>
        <p:spPr bwMode="auto">
          <a:xfrm>
            <a:off x="3429000" y="30321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V4</a:t>
            </a:r>
          </a:p>
        </p:txBody>
      </p:sp>
      <p:sp>
        <p:nvSpPr>
          <p:cNvPr id="43020" name="Text Box 12"/>
          <p:cNvSpPr txBox="1">
            <a:spLocks noChangeArrowheads="1"/>
          </p:cNvSpPr>
          <p:nvPr/>
        </p:nvSpPr>
        <p:spPr bwMode="auto">
          <a:xfrm>
            <a:off x="3048000" y="34131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V5</a:t>
            </a:r>
          </a:p>
        </p:txBody>
      </p:sp>
      <p:sp>
        <p:nvSpPr>
          <p:cNvPr id="43021" name="Line 13"/>
          <p:cNvSpPr>
            <a:spLocks noChangeShapeType="1"/>
          </p:cNvSpPr>
          <p:nvPr/>
        </p:nvSpPr>
        <p:spPr bwMode="auto">
          <a:xfrm flipH="1">
            <a:off x="2362200" y="1447800"/>
            <a:ext cx="762000" cy="0"/>
          </a:xfrm>
          <a:prstGeom prst="line">
            <a:avLst/>
          </a:prstGeom>
          <a:noFill/>
          <a:ln w="9525">
            <a:solidFill>
              <a:schemeClr val="tx2"/>
            </a:solidFill>
            <a:prstDash val="sysDot"/>
            <a:round/>
            <a:headEnd/>
            <a:tailEnd/>
          </a:ln>
          <a:effectLst/>
        </p:spPr>
        <p:txBody>
          <a:bodyPr/>
          <a:lstStyle/>
          <a:p>
            <a:endParaRPr lang="pt-BR"/>
          </a:p>
        </p:txBody>
      </p:sp>
      <p:sp>
        <p:nvSpPr>
          <p:cNvPr id="43022" name="Line 14"/>
          <p:cNvSpPr>
            <a:spLocks noChangeShapeType="1"/>
          </p:cNvSpPr>
          <p:nvPr/>
        </p:nvSpPr>
        <p:spPr bwMode="auto">
          <a:xfrm>
            <a:off x="3124200" y="1447800"/>
            <a:ext cx="0" cy="1219200"/>
          </a:xfrm>
          <a:prstGeom prst="line">
            <a:avLst/>
          </a:prstGeom>
          <a:noFill/>
          <a:ln w="2540">
            <a:solidFill>
              <a:schemeClr val="tx2"/>
            </a:solidFill>
            <a:prstDash val="sysDot"/>
            <a:round/>
            <a:headEnd/>
            <a:tailEnd/>
          </a:ln>
          <a:effectLst/>
        </p:spPr>
        <p:txBody>
          <a:bodyPr/>
          <a:lstStyle/>
          <a:p>
            <a:endParaRPr lang="pt-BR"/>
          </a:p>
        </p:txBody>
      </p:sp>
      <p:sp>
        <p:nvSpPr>
          <p:cNvPr id="43023" name="Text Box 15"/>
          <p:cNvSpPr txBox="1">
            <a:spLocks noChangeArrowheads="1"/>
          </p:cNvSpPr>
          <p:nvPr/>
        </p:nvSpPr>
        <p:spPr bwMode="auto">
          <a:xfrm>
            <a:off x="1447800" y="304800"/>
            <a:ext cx="1828800" cy="304800"/>
          </a:xfrm>
          <a:prstGeom prst="rect">
            <a:avLst/>
          </a:prstGeom>
          <a:noFill/>
          <a:ln w="9525">
            <a:noFill/>
            <a:miter lim="800000"/>
            <a:headEnd/>
            <a:tailEnd/>
          </a:ln>
          <a:effectLst/>
        </p:spPr>
        <p:txBody>
          <a:bodyPr>
            <a:spAutoFit/>
          </a:bodyPr>
          <a:lstStyle/>
          <a:p>
            <a:pPr>
              <a:spcBef>
                <a:spcPct val="50000"/>
              </a:spcBef>
            </a:pPr>
            <a:r>
              <a:rPr lang="pt-BR" sz="1400">
                <a:latin typeface="Times New Roman" pitchFamily="18" charset="0"/>
              </a:rPr>
              <a:t>Fator II NÃO Rodado</a:t>
            </a:r>
          </a:p>
        </p:txBody>
      </p:sp>
      <p:sp>
        <p:nvSpPr>
          <p:cNvPr id="43024" name="Text Box 16"/>
          <p:cNvSpPr txBox="1">
            <a:spLocks noChangeArrowheads="1"/>
          </p:cNvSpPr>
          <p:nvPr/>
        </p:nvSpPr>
        <p:spPr bwMode="auto">
          <a:xfrm>
            <a:off x="4572000" y="2514600"/>
            <a:ext cx="1828800" cy="304800"/>
          </a:xfrm>
          <a:prstGeom prst="rect">
            <a:avLst/>
          </a:prstGeom>
          <a:noFill/>
          <a:ln w="9525">
            <a:noFill/>
            <a:miter lim="800000"/>
            <a:headEnd/>
            <a:tailEnd/>
          </a:ln>
          <a:effectLst/>
        </p:spPr>
        <p:txBody>
          <a:bodyPr>
            <a:spAutoFit/>
          </a:bodyPr>
          <a:lstStyle/>
          <a:p>
            <a:pPr>
              <a:spcBef>
                <a:spcPct val="50000"/>
              </a:spcBef>
            </a:pPr>
            <a:r>
              <a:rPr lang="pt-BR" sz="1400">
                <a:latin typeface="Times New Roman" pitchFamily="18" charset="0"/>
              </a:rPr>
              <a:t>Fator I NÃO Rodado</a:t>
            </a:r>
          </a:p>
        </p:txBody>
      </p:sp>
      <p:sp>
        <p:nvSpPr>
          <p:cNvPr id="43025" name="Line 17"/>
          <p:cNvSpPr>
            <a:spLocks noChangeShapeType="1"/>
          </p:cNvSpPr>
          <p:nvPr/>
        </p:nvSpPr>
        <p:spPr bwMode="auto">
          <a:xfrm flipV="1">
            <a:off x="2362200" y="990600"/>
            <a:ext cx="762000" cy="1676400"/>
          </a:xfrm>
          <a:prstGeom prst="line">
            <a:avLst/>
          </a:prstGeom>
          <a:noFill/>
          <a:ln w="9525">
            <a:solidFill>
              <a:schemeClr val="tx2"/>
            </a:solidFill>
            <a:prstDash val="sysDot"/>
            <a:round/>
            <a:headEnd/>
            <a:tailEnd type="triangle" w="med" len="med"/>
          </a:ln>
          <a:effectLst/>
        </p:spPr>
        <p:txBody>
          <a:bodyPr/>
          <a:lstStyle/>
          <a:p>
            <a:endParaRPr lang="pt-BR"/>
          </a:p>
        </p:txBody>
      </p:sp>
      <p:sp>
        <p:nvSpPr>
          <p:cNvPr id="43026" name="Line 18"/>
          <p:cNvSpPr>
            <a:spLocks noChangeShapeType="1"/>
          </p:cNvSpPr>
          <p:nvPr/>
        </p:nvSpPr>
        <p:spPr bwMode="auto">
          <a:xfrm>
            <a:off x="2362200" y="2667000"/>
            <a:ext cx="1828800" cy="1066800"/>
          </a:xfrm>
          <a:prstGeom prst="line">
            <a:avLst/>
          </a:prstGeom>
          <a:noFill/>
          <a:ln w="9525">
            <a:solidFill>
              <a:schemeClr val="tx2"/>
            </a:solidFill>
            <a:prstDash val="sysDot"/>
            <a:round/>
            <a:headEnd/>
            <a:tailEnd type="triangle" w="med" len="med"/>
          </a:ln>
          <a:effectLst/>
        </p:spPr>
        <p:txBody>
          <a:bodyPr/>
          <a:lstStyle/>
          <a:p>
            <a:endParaRPr lang="pt-BR"/>
          </a:p>
        </p:txBody>
      </p:sp>
      <p:sp>
        <p:nvSpPr>
          <p:cNvPr id="43027" name="Arc 19"/>
          <p:cNvSpPr>
            <a:spLocks/>
          </p:cNvSpPr>
          <p:nvPr/>
        </p:nvSpPr>
        <p:spPr bwMode="auto">
          <a:xfrm>
            <a:off x="2170113" y="1825625"/>
            <a:ext cx="523875" cy="392113"/>
          </a:xfrm>
          <a:custGeom>
            <a:avLst/>
            <a:gdLst>
              <a:gd name="G0" fmla="+- 0 0 0"/>
              <a:gd name="G1" fmla="+- 21007 0 0"/>
              <a:gd name="G2" fmla="+- 21600 0 0"/>
              <a:gd name="T0" fmla="*/ 5027 w 16477"/>
              <a:gd name="T1" fmla="*/ 0 h 21007"/>
              <a:gd name="T2" fmla="*/ 16477 w 16477"/>
              <a:gd name="T3" fmla="*/ 7040 h 21007"/>
              <a:gd name="T4" fmla="*/ 0 w 16477"/>
              <a:gd name="T5" fmla="*/ 21007 h 21007"/>
            </a:gdLst>
            <a:ahLst/>
            <a:cxnLst>
              <a:cxn ang="0">
                <a:pos x="T0" y="T1"/>
              </a:cxn>
              <a:cxn ang="0">
                <a:pos x="T2" y="T3"/>
              </a:cxn>
              <a:cxn ang="0">
                <a:pos x="T4" y="T5"/>
              </a:cxn>
            </a:cxnLst>
            <a:rect l="0" t="0" r="r" b="b"/>
            <a:pathLst>
              <a:path w="16477" h="21007" fill="none" extrusionOk="0">
                <a:moveTo>
                  <a:pt x="5026" y="0"/>
                </a:moveTo>
                <a:cubicBezTo>
                  <a:pt x="9495" y="1069"/>
                  <a:pt x="13506" y="3535"/>
                  <a:pt x="16476" y="7040"/>
                </a:cubicBezTo>
              </a:path>
              <a:path w="16477" h="21007" stroke="0" extrusionOk="0">
                <a:moveTo>
                  <a:pt x="5026" y="0"/>
                </a:moveTo>
                <a:cubicBezTo>
                  <a:pt x="9495" y="1069"/>
                  <a:pt x="13506" y="3535"/>
                  <a:pt x="16476" y="7040"/>
                </a:cubicBezTo>
                <a:lnTo>
                  <a:pt x="0" y="21007"/>
                </a:lnTo>
                <a:close/>
              </a:path>
            </a:pathLst>
          </a:custGeom>
          <a:noFill/>
          <a:ln w="9525">
            <a:solidFill>
              <a:schemeClr val="tx2"/>
            </a:solidFill>
            <a:round/>
            <a:headEnd/>
            <a:tailEnd type="triangle" w="med" len="med"/>
          </a:ln>
          <a:effectLst/>
        </p:spPr>
        <p:txBody>
          <a:bodyPr wrap="none" anchor="ctr"/>
          <a:lstStyle/>
          <a:p>
            <a:endParaRPr lang="pt-BR"/>
          </a:p>
        </p:txBody>
      </p:sp>
      <p:sp>
        <p:nvSpPr>
          <p:cNvPr id="43028" name="Arc 20"/>
          <p:cNvSpPr>
            <a:spLocks/>
          </p:cNvSpPr>
          <p:nvPr/>
        </p:nvSpPr>
        <p:spPr bwMode="auto">
          <a:xfrm rot="4750451">
            <a:off x="2763044" y="2683669"/>
            <a:ext cx="441325" cy="439737"/>
          </a:xfrm>
          <a:custGeom>
            <a:avLst/>
            <a:gdLst>
              <a:gd name="G0" fmla="+- 0 0 0"/>
              <a:gd name="G1" fmla="+- 21324 0 0"/>
              <a:gd name="G2" fmla="+- 21600 0 0"/>
              <a:gd name="T0" fmla="*/ 3441 w 16689"/>
              <a:gd name="T1" fmla="*/ 0 h 21324"/>
              <a:gd name="T2" fmla="*/ 16689 w 16689"/>
              <a:gd name="T3" fmla="*/ 7611 h 21324"/>
              <a:gd name="T4" fmla="*/ 0 w 16689"/>
              <a:gd name="T5" fmla="*/ 21324 h 21324"/>
            </a:gdLst>
            <a:ahLst/>
            <a:cxnLst>
              <a:cxn ang="0">
                <a:pos x="T0" y="T1"/>
              </a:cxn>
              <a:cxn ang="0">
                <a:pos x="T2" y="T3"/>
              </a:cxn>
              <a:cxn ang="0">
                <a:pos x="T4" y="T5"/>
              </a:cxn>
            </a:cxnLst>
            <a:rect l="0" t="0" r="r" b="b"/>
            <a:pathLst>
              <a:path w="16689" h="21324" fill="none" extrusionOk="0">
                <a:moveTo>
                  <a:pt x="3441" y="-1"/>
                </a:moveTo>
                <a:cubicBezTo>
                  <a:pt x="8636" y="838"/>
                  <a:pt x="13347" y="3544"/>
                  <a:pt x="16688" y="7611"/>
                </a:cubicBezTo>
              </a:path>
              <a:path w="16689" h="21324" stroke="0" extrusionOk="0">
                <a:moveTo>
                  <a:pt x="3441" y="-1"/>
                </a:moveTo>
                <a:cubicBezTo>
                  <a:pt x="8636" y="838"/>
                  <a:pt x="13347" y="3544"/>
                  <a:pt x="16688" y="7611"/>
                </a:cubicBezTo>
                <a:lnTo>
                  <a:pt x="0" y="21324"/>
                </a:lnTo>
                <a:close/>
              </a:path>
            </a:pathLst>
          </a:custGeom>
          <a:noFill/>
          <a:ln w="9525">
            <a:solidFill>
              <a:schemeClr val="tx2"/>
            </a:solidFill>
            <a:round/>
            <a:headEnd/>
            <a:tailEnd type="triangle" w="med" len="med"/>
          </a:ln>
          <a:effectLst/>
        </p:spPr>
        <p:txBody>
          <a:bodyPr wrap="none" anchor="ctr"/>
          <a:lstStyle/>
          <a:p>
            <a:endParaRPr lang="pt-BR"/>
          </a:p>
        </p:txBody>
      </p:sp>
      <p:sp>
        <p:nvSpPr>
          <p:cNvPr id="43029" name="Text Box 21"/>
          <p:cNvSpPr txBox="1">
            <a:spLocks noChangeArrowheads="1"/>
          </p:cNvSpPr>
          <p:nvPr/>
        </p:nvSpPr>
        <p:spPr bwMode="auto">
          <a:xfrm>
            <a:off x="2819400" y="762000"/>
            <a:ext cx="1143000" cy="274638"/>
          </a:xfrm>
          <a:prstGeom prst="rect">
            <a:avLst/>
          </a:prstGeom>
          <a:noFill/>
          <a:ln w="9525">
            <a:noFill/>
            <a:miter lim="800000"/>
            <a:headEnd/>
            <a:tailEnd/>
          </a:ln>
          <a:effectLst/>
        </p:spPr>
        <p:txBody>
          <a:bodyPr>
            <a:spAutoFit/>
          </a:bodyPr>
          <a:lstStyle/>
          <a:p>
            <a:pPr>
              <a:spcBef>
                <a:spcPct val="50000"/>
              </a:spcBef>
            </a:pPr>
            <a:r>
              <a:rPr lang="pt-BR" sz="1200">
                <a:solidFill>
                  <a:schemeClr val="tx2"/>
                </a:solidFill>
                <a:latin typeface="Times New Roman" pitchFamily="18" charset="0"/>
              </a:rPr>
              <a:t>Fator rodado II</a:t>
            </a:r>
          </a:p>
        </p:txBody>
      </p:sp>
      <p:sp>
        <p:nvSpPr>
          <p:cNvPr id="43030" name="Text Box 22"/>
          <p:cNvSpPr txBox="1">
            <a:spLocks noChangeArrowheads="1"/>
          </p:cNvSpPr>
          <p:nvPr/>
        </p:nvSpPr>
        <p:spPr bwMode="auto">
          <a:xfrm>
            <a:off x="3429000" y="3733800"/>
            <a:ext cx="1143000" cy="274638"/>
          </a:xfrm>
          <a:prstGeom prst="rect">
            <a:avLst/>
          </a:prstGeom>
          <a:noFill/>
          <a:ln w="9525">
            <a:noFill/>
            <a:miter lim="800000"/>
            <a:headEnd/>
            <a:tailEnd/>
          </a:ln>
          <a:effectLst/>
        </p:spPr>
        <p:txBody>
          <a:bodyPr>
            <a:spAutoFit/>
          </a:bodyPr>
          <a:lstStyle/>
          <a:p>
            <a:pPr>
              <a:spcBef>
                <a:spcPct val="50000"/>
              </a:spcBef>
            </a:pPr>
            <a:r>
              <a:rPr lang="pt-BR" sz="1200">
                <a:solidFill>
                  <a:schemeClr val="tx2"/>
                </a:solidFill>
                <a:latin typeface="Times New Roman" pitchFamily="18" charset="0"/>
              </a:rPr>
              <a:t>Fator rodado I</a:t>
            </a:r>
          </a:p>
        </p:txBody>
      </p:sp>
      <p:sp>
        <p:nvSpPr>
          <p:cNvPr id="43031" name="Text Box 23"/>
          <p:cNvSpPr txBox="1">
            <a:spLocks noChangeArrowheads="1"/>
          </p:cNvSpPr>
          <p:nvPr/>
        </p:nvSpPr>
        <p:spPr bwMode="auto">
          <a:xfrm>
            <a:off x="4787900" y="765175"/>
            <a:ext cx="1447800" cy="822325"/>
          </a:xfrm>
          <a:prstGeom prst="rect">
            <a:avLst/>
          </a:prstGeom>
          <a:noFill/>
          <a:ln w="9525">
            <a:noFill/>
            <a:miter lim="800000"/>
            <a:headEnd/>
            <a:tailEnd/>
          </a:ln>
          <a:effectLst/>
        </p:spPr>
        <p:txBody>
          <a:bodyPr>
            <a:spAutoFit/>
          </a:bodyPr>
          <a:lstStyle/>
          <a:p>
            <a:pPr>
              <a:spcBef>
                <a:spcPct val="50000"/>
              </a:spcBef>
            </a:pPr>
            <a:r>
              <a:rPr lang="pt-BR" sz="2400">
                <a:latin typeface="Times New Roman" pitchFamily="18" charset="0"/>
              </a:rPr>
              <a:t>Rotação ortogonal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Espaço Reservado para Rodapé 2"/>
          <p:cNvSpPr>
            <a:spLocks noGrp="1"/>
          </p:cNvSpPr>
          <p:nvPr>
            <p:ph type="ftr" sz="quarter" idx="11"/>
          </p:nvPr>
        </p:nvSpPr>
        <p:spPr/>
        <p:txBody>
          <a:bodyPr/>
          <a:lstStyle/>
          <a:p>
            <a:r>
              <a:rPr lang="pt-BR"/>
              <a:t>djoi@power.ufscar.br</a:t>
            </a:r>
          </a:p>
        </p:txBody>
      </p:sp>
      <p:sp>
        <p:nvSpPr>
          <p:cNvPr id="30" name="Espaço Reservado para Número de Slide 3"/>
          <p:cNvSpPr>
            <a:spLocks noGrp="1"/>
          </p:cNvSpPr>
          <p:nvPr>
            <p:ph type="sldNum" sz="quarter" idx="12"/>
          </p:nvPr>
        </p:nvSpPr>
        <p:spPr/>
        <p:txBody>
          <a:bodyPr/>
          <a:lstStyle/>
          <a:p>
            <a:fld id="{46B78137-EE8C-46CB-B0EC-AB11AB72A6DD}" type="slidenum">
              <a:rPr lang="pt-BR"/>
              <a:pPr/>
              <a:t>35</a:t>
            </a:fld>
            <a:endParaRPr lang="pt-BR"/>
          </a:p>
        </p:txBody>
      </p:sp>
      <p:graphicFrame>
        <p:nvGraphicFramePr>
          <p:cNvPr id="44034" name="Object 2"/>
          <p:cNvGraphicFramePr>
            <a:graphicFrameLocks noChangeAspect="1"/>
          </p:cNvGraphicFramePr>
          <p:nvPr/>
        </p:nvGraphicFramePr>
        <p:xfrm>
          <a:off x="85725" y="533400"/>
          <a:ext cx="4486275" cy="4171950"/>
        </p:xfrm>
        <a:graphic>
          <a:graphicData uri="http://schemas.openxmlformats.org/presentationml/2006/ole">
            <p:oleObj spid="_x0000_s44034" name="Imagem de Bitmap" r:id="rId3" imgW="4486901" imgH="4172532" progId="Paint.Picture">
              <p:embed/>
            </p:oleObj>
          </a:graphicData>
        </a:graphic>
      </p:graphicFrame>
      <p:sp>
        <p:nvSpPr>
          <p:cNvPr id="44035" name="Oval 3"/>
          <p:cNvSpPr>
            <a:spLocks noChangeArrowheads="1"/>
          </p:cNvSpPr>
          <p:nvPr/>
        </p:nvSpPr>
        <p:spPr bwMode="auto">
          <a:xfrm>
            <a:off x="3429000" y="15240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4036" name="Oval 4"/>
          <p:cNvSpPr>
            <a:spLocks noChangeArrowheads="1"/>
          </p:cNvSpPr>
          <p:nvPr/>
        </p:nvSpPr>
        <p:spPr bwMode="auto">
          <a:xfrm>
            <a:off x="3048000" y="14478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4037" name="Text Box 5"/>
          <p:cNvSpPr txBox="1">
            <a:spLocks noChangeArrowheads="1"/>
          </p:cNvSpPr>
          <p:nvPr/>
        </p:nvSpPr>
        <p:spPr bwMode="auto">
          <a:xfrm>
            <a:off x="2971800" y="12033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V1</a:t>
            </a:r>
          </a:p>
        </p:txBody>
      </p:sp>
      <p:sp>
        <p:nvSpPr>
          <p:cNvPr id="44038" name="Text Box 6"/>
          <p:cNvSpPr txBox="1">
            <a:spLocks noChangeArrowheads="1"/>
          </p:cNvSpPr>
          <p:nvPr/>
        </p:nvSpPr>
        <p:spPr bwMode="auto">
          <a:xfrm>
            <a:off x="3429000" y="14319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V2</a:t>
            </a:r>
          </a:p>
        </p:txBody>
      </p:sp>
      <p:sp>
        <p:nvSpPr>
          <p:cNvPr id="44039" name="Oval 7"/>
          <p:cNvSpPr>
            <a:spLocks noChangeArrowheads="1"/>
          </p:cNvSpPr>
          <p:nvPr/>
        </p:nvSpPr>
        <p:spPr bwMode="auto">
          <a:xfrm>
            <a:off x="3035300" y="34544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4040" name="Oval 8"/>
          <p:cNvSpPr>
            <a:spLocks noChangeArrowheads="1"/>
          </p:cNvSpPr>
          <p:nvPr/>
        </p:nvSpPr>
        <p:spPr bwMode="auto">
          <a:xfrm>
            <a:off x="3657600" y="32004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4041" name="Oval 9"/>
          <p:cNvSpPr>
            <a:spLocks noChangeArrowheads="1"/>
          </p:cNvSpPr>
          <p:nvPr/>
        </p:nvSpPr>
        <p:spPr bwMode="auto">
          <a:xfrm>
            <a:off x="3810000" y="3048000"/>
            <a:ext cx="76200" cy="76200"/>
          </a:xfrm>
          <a:prstGeom prst="ellipse">
            <a:avLst/>
          </a:prstGeom>
          <a:solidFill>
            <a:schemeClr val="tx2"/>
          </a:solidFill>
          <a:ln w="9525">
            <a:solidFill>
              <a:schemeClr val="tx1"/>
            </a:solidFill>
            <a:round/>
            <a:headEnd/>
            <a:tailEnd/>
          </a:ln>
          <a:effectLst/>
        </p:spPr>
        <p:txBody>
          <a:bodyPr wrap="none" anchor="ctr"/>
          <a:lstStyle/>
          <a:p>
            <a:endParaRPr lang="pt-BR"/>
          </a:p>
        </p:txBody>
      </p:sp>
      <p:sp>
        <p:nvSpPr>
          <p:cNvPr id="44042" name="Text Box 10"/>
          <p:cNvSpPr txBox="1">
            <a:spLocks noChangeArrowheads="1"/>
          </p:cNvSpPr>
          <p:nvPr/>
        </p:nvSpPr>
        <p:spPr bwMode="auto">
          <a:xfrm>
            <a:off x="3810000" y="29559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V3</a:t>
            </a:r>
          </a:p>
        </p:txBody>
      </p:sp>
      <p:sp>
        <p:nvSpPr>
          <p:cNvPr id="44043" name="Text Box 11"/>
          <p:cNvSpPr txBox="1">
            <a:spLocks noChangeArrowheads="1"/>
          </p:cNvSpPr>
          <p:nvPr/>
        </p:nvSpPr>
        <p:spPr bwMode="auto">
          <a:xfrm>
            <a:off x="3429000" y="30321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V4</a:t>
            </a:r>
          </a:p>
        </p:txBody>
      </p:sp>
      <p:sp>
        <p:nvSpPr>
          <p:cNvPr id="44044" name="Text Box 12"/>
          <p:cNvSpPr txBox="1">
            <a:spLocks noChangeArrowheads="1"/>
          </p:cNvSpPr>
          <p:nvPr/>
        </p:nvSpPr>
        <p:spPr bwMode="auto">
          <a:xfrm>
            <a:off x="3048000" y="3413125"/>
            <a:ext cx="457200" cy="2444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V5</a:t>
            </a:r>
          </a:p>
        </p:txBody>
      </p:sp>
      <p:sp>
        <p:nvSpPr>
          <p:cNvPr id="44045" name="Line 13"/>
          <p:cNvSpPr>
            <a:spLocks noChangeShapeType="1"/>
          </p:cNvSpPr>
          <p:nvPr/>
        </p:nvSpPr>
        <p:spPr bwMode="auto">
          <a:xfrm flipH="1">
            <a:off x="2362200" y="1447800"/>
            <a:ext cx="762000" cy="0"/>
          </a:xfrm>
          <a:prstGeom prst="line">
            <a:avLst/>
          </a:prstGeom>
          <a:noFill/>
          <a:ln w="9525">
            <a:solidFill>
              <a:schemeClr val="tx2"/>
            </a:solidFill>
            <a:prstDash val="sysDot"/>
            <a:round/>
            <a:headEnd/>
            <a:tailEnd/>
          </a:ln>
          <a:effectLst/>
        </p:spPr>
        <p:txBody>
          <a:bodyPr/>
          <a:lstStyle/>
          <a:p>
            <a:endParaRPr lang="pt-BR"/>
          </a:p>
        </p:txBody>
      </p:sp>
      <p:sp>
        <p:nvSpPr>
          <p:cNvPr id="44046" name="Line 14"/>
          <p:cNvSpPr>
            <a:spLocks noChangeShapeType="1"/>
          </p:cNvSpPr>
          <p:nvPr/>
        </p:nvSpPr>
        <p:spPr bwMode="auto">
          <a:xfrm>
            <a:off x="3124200" y="1447800"/>
            <a:ext cx="0" cy="1219200"/>
          </a:xfrm>
          <a:prstGeom prst="line">
            <a:avLst/>
          </a:prstGeom>
          <a:noFill/>
          <a:ln w="2540">
            <a:solidFill>
              <a:schemeClr val="tx2"/>
            </a:solidFill>
            <a:prstDash val="sysDot"/>
            <a:round/>
            <a:headEnd/>
            <a:tailEnd/>
          </a:ln>
          <a:effectLst/>
        </p:spPr>
        <p:txBody>
          <a:bodyPr/>
          <a:lstStyle/>
          <a:p>
            <a:endParaRPr lang="pt-BR"/>
          </a:p>
        </p:txBody>
      </p:sp>
      <p:sp>
        <p:nvSpPr>
          <p:cNvPr id="44047" name="Text Box 15"/>
          <p:cNvSpPr txBox="1">
            <a:spLocks noChangeArrowheads="1"/>
          </p:cNvSpPr>
          <p:nvPr/>
        </p:nvSpPr>
        <p:spPr bwMode="auto">
          <a:xfrm>
            <a:off x="1447800" y="304800"/>
            <a:ext cx="1828800" cy="304800"/>
          </a:xfrm>
          <a:prstGeom prst="rect">
            <a:avLst/>
          </a:prstGeom>
          <a:noFill/>
          <a:ln w="9525">
            <a:noFill/>
            <a:miter lim="800000"/>
            <a:headEnd/>
            <a:tailEnd/>
          </a:ln>
          <a:effectLst/>
        </p:spPr>
        <p:txBody>
          <a:bodyPr>
            <a:spAutoFit/>
          </a:bodyPr>
          <a:lstStyle/>
          <a:p>
            <a:pPr>
              <a:spcBef>
                <a:spcPct val="50000"/>
              </a:spcBef>
            </a:pPr>
            <a:r>
              <a:rPr lang="pt-BR" sz="1400">
                <a:latin typeface="Times New Roman" pitchFamily="18" charset="0"/>
              </a:rPr>
              <a:t>Fator II NÃO Rodado</a:t>
            </a:r>
          </a:p>
        </p:txBody>
      </p:sp>
      <p:sp>
        <p:nvSpPr>
          <p:cNvPr id="44048" name="Text Box 16"/>
          <p:cNvSpPr txBox="1">
            <a:spLocks noChangeArrowheads="1"/>
          </p:cNvSpPr>
          <p:nvPr/>
        </p:nvSpPr>
        <p:spPr bwMode="auto">
          <a:xfrm>
            <a:off x="4572000" y="2514600"/>
            <a:ext cx="1828800" cy="304800"/>
          </a:xfrm>
          <a:prstGeom prst="rect">
            <a:avLst/>
          </a:prstGeom>
          <a:noFill/>
          <a:ln w="9525">
            <a:noFill/>
            <a:miter lim="800000"/>
            <a:headEnd/>
            <a:tailEnd/>
          </a:ln>
          <a:effectLst/>
        </p:spPr>
        <p:txBody>
          <a:bodyPr>
            <a:spAutoFit/>
          </a:bodyPr>
          <a:lstStyle/>
          <a:p>
            <a:pPr>
              <a:spcBef>
                <a:spcPct val="50000"/>
              </a:spcBef>
            </a:pPr>
            <a:r>
              <a:rPr lang="pt-BR" sz="1400">
                <a:latin typeface="Times New Roman" pitchFamily="18" charset="0"/>
              </a:rPr>
              <a:t>Fator I NÃO Rodado</a:t>
            </a:r>
          </a:p>
        </p:txBody>
      </p:sp>
      <p:sp>
        <p:nvSpPr>
          <p:cNvPr id="44049" name="Line 17"/>
          <p:cNvSpPr>
            <a:spLocks noChangeShapeType="1"/>
          </p:cNvSpPr>
          <p:nvPr/>
        </p:nvSpPr>
        <p:spPr bwMode="auto">
          <a:xfrm flipV="1">
            <a:off x="2362200" y="990600"/>
            <a:ext cx="762000" cy="1676400"/>
          </a:xfrm>
          <a:prstGeom prst="line">
            <a:avLst/>
          </a:prstGeom>
          <a:noFill/>
          <a:ln w="9525">
            <a:solidFill>
              <a:schemeClr val="tx2"/>
            </a:solidFill>
            <a:prstDash val="sysDot"/>
            <a:round/>
            <a:headEnd/>
            <a:tailEnd type="triangle" w="med" len="med"/>
          </a:ln>
          <a:effectLst/>
        </p:spPr>
        <p:txBody>
          <a:bodyPr/>
          <a:lstStyle/>
          <a:p>
            <a:endParaRPr lang="pt-BR"/>
          </a:p>
        </p:txBody>
      </p:sp>
      <p:sp>
        <p:nvSpPr>
          <p:cNvPr id="44050" name="Line 18"/>
          <p:cNvSpPr>
            <a:spLocks noChangeShapeType="1"/>
          </p:cNvSpPr>
          <p:nvPr/>
        </p:nvSpPr>
        <p:spPr bwMode="auto">
          <a:xfrm>
            <a:off x="2362200" y="2667000"/>
            <a:ext cx="1828800" cy="1066800"/>
          </a:xfrm>
          <a:prstGeom prst="line">
            <a:avLst/>
          </a:prstGeom>
          <a:noFill/>
          <a:ln w="9525">
            <a:solidFill>
              <a:schemeClr val="tx2"/>
            </a:solidFill>
            <a:prstDash val="sysDot"/>
            <a:round/>
            <a:headEnd/>
            <a:tailEnd type="triangle" w="med" len="med"/>
          </a:ln>
          <a:effectLst/>
        </p:spPr>
        <p:txBody>
          <a:bodyPr/>
          <a:lstStyle/>
          <a:p>
            <a:endParaRPr lang="pt-BR"/>
          </a:p>
        </p:txBody>
      </p:sp>
      <p:sp>
        <p:nvSpPr>
          <p:cNvPr id="44051" name="Arc 19"/>
          <p:cNvSpPr>
            <a:spLocks/>
          </p:cNvSpPr>
          <p:nvPr/>
        </p:nvSpPr>
        <p:spPr bwMode="auto">
          <a:xfrm>
            <a:off x="2170113" y="1825625"/>
            <a:ext cx="523875" cy="392113"/>
          </a:xfrm>
          <a:custGeom>
            <a:avLst/>
            <a:gdLst>
              <a:gd name="G0" fmla="+- 0 0 0"/>
              <a:gd name="G1" fmla="+- 21007 0 0"/>
              <a:gd name="G2" fmla="+- 21600 0 0"/>
              <a:gd name="T0" fmla="*/ 5027 w 16477"/>
              <a:gd name="T1" fmla="*/ 0 h 21007"/>
              <a:gd name="T2" fmla="*/ 16477 w 16477"/>
              <a:gd name="T3" fmla="*/ 7040 h 21007"/>
              <a:gd name="T4" fmla="*/ 0 w 16477"/>
              <a:gd name="T5" fmla="*/ 21007 h 21007"/>
            </a:gdLst>
            <a:ahLst/>
            <a:cxnLst>
              <a:cxn ang="0">
                <a:pos x="T0" y="T1"/>
              </a:cxn>
              <a:cxn ang="0">
                <a:pos x="T2" y="T3"/>
              </a:cxn>
              <a:cxn ang="0">
                <a:pos x="T4" y="T5"/>
              </a:cxn>
            </a:cxnLst>
            <a:rect l="0" t="0" r="r" b="b"/>
            <a:pathLst>
              <a:path w="16477" h="21007" fill="none" extrusionOk="0">
                <a:moveTo>
                  <a:pt x="5026" y="0"/>
                </a:moveTo>
                <a:cubicBezTo>
                  <a:pt x="9495" y="1069"/>
                  <a:pt x="13506" y="3535"/>
                  <a:pt x="16476" y="7040"/>
                </a:cubicBezTo>
              </a:path>
              <a:path w="16477" h="21007" stroke="0" extrusionOk="0">
                <a:moveTo>
                  <a:pt x="5026" y="0"/>
                </a:moveTo>
                <a:cubicBezTo>
                  <a:pt x="9495" y="1069"/>
                  <a:pt x="13506" y="3535"/>
                  <a:pt x="16476" y="7040"/>
                </a:cubicBezTo>
                <a:lnTo>
                  <a:pt x="0" y="21007"/>
                </a:lnTo>
                <a:close/>
              </a:path>
            </a:pathLst>
          </a:custGeom>
          <a:noFill/>
          <a:ln w="9525">
            <a:solidFill>
              <a:schemeClr val="tx2"/>
            </a:solidFill>
            <a:round/>
            <a:headEnd/>
            <a:tailEnd type="triangle" w="med" len="med"/>
          </a:ln>
          <a:effectLst/>
        </p:spPr>
        <p:txBody>
          <a:bodyPr wrap="none" anchor="ctr"/>
          <a:lstStyle/>
          <a:p>
            <a:endParaRPr lang="pt-BR"/>
          </a:p>
        </p:txBody>
      </p:sp>
      <p:sp>
        <p:nvSpPr>
          <p:cNvPr id="44052" name="Arc 20"/>
          <p:cNvSpPr>
            <a:spLocks/>
          </p:cNvSpPr>
          <p:nvPr/>
        </p:nvSpPr>
        <p:spPr bwMode="auto">
          <a:xfrm rot="4750451">
            <a:off x="2763044" y="2683669"/>
            <a:ext cx="441325" cy="439737"/>
          </a:xfrm>
          <a:custGeom>
            <a:avLst/>
            <a:gdLst>
              <a:gd name="G0" fmla="+- 0 0 0"/>
              <a:gd name="G1" fmla="+- 21324 0 0"/>
              <a:gd name="G2" fmla="+- 21600 0 0"/>
              <a:gd name="T0" fmla="*/ 3441 w 16689"/>
              <a:gd name="T1" fmla="*/ 0 h 21324"/>
              <a:gd name="T2" fmla="*/ 16689 w 16689"/>
              <a:gd name="T3" fmla="*/ 7611 h 21324"/>
              <a:gd name="T4" fmla="*/ 0 w 16689"/>
              <a:gd name="T5" fmla="*/ 21324 h 21324"/>
            </a:gdLst>
            <a:ahLst/>
            <a:cxnLst>
              <a:cxn ang="0">
                <a:pos x="T0" y="T1"/>
              </a:cxn>
              <a:cxn ang="0">
                <a:pos x="T2" y="T3"/>
              </a:cxn>
              <a:cxn ang="0">
                <a:pos x="T4" y="T5"/>
              </a:cxn>
            </a:cxnLst>
            <a:rect l="0" t="0" r="r" b="b"/>
            <a:pathLst>
              <a:path w="16689" h="21324" fill="none" extrusionOk="0">
                <a:moveTo>
                  <a:pt x="3441" y="-1"/>
                </a:moveTo>
                <a:cubicBezTo>
                  <a:pt x="8636" y="838"/>
                  <a:pt x="13347" y="3544"/>
                  <a:pt x="16688" y="7611"/>
                </a:cubicBezTo>
              </a:path>
              <a:path w="16689" h="21324" stroke="0" extrusionOk="0">
                <a:moveTo>
                  <a:pt x="3441" y="-1"/>
                </a:moveTo>
                <a:cubicBezTo>
                  <a:pt x="8636" y="838"/>
                  <a:pt x="13347" y="3544"/>
                  <a:pt x="16688" y="7611"/>
                </a:cubicBezTo>
                <a:lnTo>
                  <a:pt x="0" y="21324"/>
                </a:lnTo>
                <a:close/>
              </a:path>
            </a:pathLst>
          </a:custGeom>
          <a:noFill/>
          <a:ln w="9525">
            <a:solidFill>
              <a:schemeClr val="tx2"/>
            </a:solidFill>
            <a:round/>
            <a:headEnd/>
            <a:tailEnd type="triangle" w="med" len="med"/>
          </a:ln>
          <a:effectLst/>
        </p:spPr>
        <p:txBody>
          <a:bodyPr wrap="none" anchor="ctr"/>
          <a:lstStyle/>
          <a:p>
            <a:endParaRPr lang="pt-BR"/>
          </a:p>
        </p:txBody>
      </p:sp>
      <p:sp>
        <p:nvSpPr>
          <p:cNvPr id="44053" name="Text Box 21"/>
          <p:cNvSpPr txBox="1">
            <a:spLocks noChangeArrowheads="1"/>
          </p:cNvSpPr>
          <p:nvPr/>
        </p:nvSpPr>
        <p:spPr bwMode="auto">
          <a:xfrm>
            <a:off x="2743200" y="609600"/>
            <a:ext cx="838200" cy="396875"/>
          </a:xfrm>
          <a:prstGeom prst="rect">
            <a:avLst/>
          </a:prstGeom>
          <a:noFill/>
          <a:ln w="9525">
            <a:noFill/>
            <a:miter lim="800000"/>
            <a:headEnd/>
            <a:tailEnd/>
          </a:ln>
          <a:effectLst/>
        </p:spPr>
        <p:txBody>
          <a:bodyPr>
            <a:spAutoFit/>
          </a:bodyPr>
          <a:lstStyle/>
          <a:p>
            <a:pPr>
              <a:spcBef>
                <a:spcPct val="50000"/>
              </a:spcBef>
            </a:pPr>
            <a:r>
              <a:rPr lang="pt-BR" sz="1000">
                <a:solidFill>
                  <a:schemeClr val="tx2"/>
                </a:solidFill>
                <a:latin typeface="Times New Roman" pitchFamily="18" charset="0"/>
              </a:rPr>
              <a:t>Fator rodado ortog. II</a:t>
            </a:r>
          </a:p>
        </p:txBody>
      </p:sp>
      <p:sp>
        <p:nvSpPr>
          <p:cNvPr id="44054" name="Text Box 22"/>
          <p:cNvSpPr txBox="1">
            <a:spLocks noChangeArrowheads="1"/>
          </p:cNvSpPr>
          <p:nvPr/>
        </p:nvSpPr>
        <p:spPr bwMode="auto">
          <a:xfrm>
            <a:off x="3328988" y="3733800"/>
            <a:ext cx="1676400" cy="206375"/>
          </a:xfrm>
          <a:prstGeom prst="rect">
            <a:avLst/>
          </a:prstGeom>
          <a:noFill/>
          <a:ln w="9525">
            <a:noFill/>
            <a:miter lim="800000"/>
            <a:headEnd/>
            <a:tailEnd/>
          </a:ln>
          <a:effectLst/>
        </p:spPr>
        <p:txBody>
          <a:bodyPr>
            <a:spAutoFit/>
          </a:bodyPr>
          <a:lstStyle/>
          <a:p>
            <a:pPr>
              <a:lnSpc>
                <a:spcPct val="75000"/>
              </a:lnSpc>
            </a:pPr>
            <a:r>
              <a:rPr lang="pt-BR" sz="1000">
                <a:solidFill>
                  <a:schemeClr val="tx2"/>
                </a:solidFill>
                <a:latin typeface="Times New Roman" pitchFamily="18" charset="0"/>
              </a:rPr>
              <a:t>Fator rodado ortog. I</a:t>
            </a:r>
          </a:p>
        </p:txBody>
      </p:sp>
      <p:sp>
        <p:nvSpPr>
          <p:cNvPr id="44055" name="Text Box 23"/>
          <p:cNvSpPr txBox="1">
            <a:spLocks noChangeArrowheads="1"/>
          </p:cNvSpPr>
          <p:nvPr/>
        </p:nvSpPr>
        <p:spPr bwMode="auto">
          <a:xfrm>
            <a:off x="4800600" y="381000"/>
            <a:ext cx="1447800" cy="831850"/>
          </a:xfrm>
          <a:prstGeom prst="rect">
            <a:avLst/>
          </a:prstGeom>
          <a:noFill/>
          <a:ln w="9525">
            <a:solidFill>
              <a:srgbClr val="FF3300"/>
            </a:solidFill>
            <a:miter lim="800000"/>
            <a:headEnd/>
            <a:tailEnd/>
          </a:ln>
          <a:effectLst/>
        </p:spPr>
        <p:txBody>
          <a:bodyPr>
            <a:spAutoFit/>
          </a:bodyPr>
          <a:lstStyle/>
          <a:p>
            <a:pPr>
              <a:spcBef>
                <a:spcPct val="50000"/>
              </a:spcBef>
            </a:pPr>
            <a:r>
              <a:rPr lang="pt-BR" sz="2400">
                <a:latin typeface="Times New Roman" pitchFamily="18" charset="0"/>
              </a:rPr>
              <a:t>Rotação oblíqua</a:t>
            </a:r>
          </a:p>
        </p:txBody>
      </p:sp>
      <p:sp>
        <p:nvSpPr>
          <p:cNvPr id="44056" name="Line 24"/>
          <p:cNvSpPr>
            <a:spLocks noChangeShapeType="1"/>
          </p:cNvSpPr>
          <p:nvPr/>
        </p:nvSpPr>
        <p:spPr bwMode="auto">
          <a:xfrm flipV="1">
            <a:off x="2362200" y="1066800"/>
            <a:ext cx="1295400" cy="1600200"/>
          </a:xfrm>
          <a:prstGeom prst="line">
            <a:avLst/>
          </a:prstGeom>
          <a:noFill/>
          <a:ln w="9525">
            <a:solidFill>
              <a:srgbClr val="FF3300"/>
            </a:solidFill>
            <a:round/>
            <a:headEnd/>
            <a:tailEnd type="triangle" w="med" len="med"/>
          </a:ln>
          <a:effectLst/>
        </p:spPr>
        <p:txBody>
          <a:bodyPr/>
          <a:lstStyle/>
          <a:p>
            <a:endParaRPr lang="pt-BR"/>
          </a:p>
        </p:txBody>
      </p:sp>
      <p:sp>
        <p:nvSpPr>
          <p:cNvPr id="44057" name="Line 25"/>
          <p:cNvSpPr>
            <a:spLocks noChangeShapeType="1"/>
          </p:cNvSpPr>
          <p:nvPr/>
        </p:nvSpPr>
        <p:spPr bwMode="auto">
          <a:xfrm>
            <a:off x="2362200" y="2667000"/>
            <a:ext cx="1981200" cy="762000"/>
          </a:xfrm>
          <a:prstGeom prst="line">
            <a:avLst/>
          </a:prstGeom>
          <a:noFill/>
          <a:ln w="9525">
            <a:solidFill>
              <a:srgbClr val="FF3300"/>
            </a:solidFill>
            <a:round/>
            <a:headEnd/>
            <a:tailEnd type="triangle" w="med" len="med"/>
          </a:ln>
          <a:effectLst/>
        </p:spPr>
        <p:txBody>
          <a:bodyPr/>
          <a:lstStyle/>
          <a:p>
            <a:endParaRPr lang="pt-BR"/>
          </a:p>
        </p:txBody>
      </p:sp>
      <p:sp>
        <p:nvSpPr>
          <p:cNvPr id="44058" name="Text Box 26"/>
          <p:cNvSpPr txBox="1">
            <a:spLocks noChangeArrowheads="1"/>
          </p:cNvSpPr>
          <p:nvPr/>
        </p:nvSpPr>
        <p:spPr bwMode="auto">
          <a:xfrm>
            <a:off x="3429000" y="838200"/>
            <a:ext cx="1143000" cy="320675"/>
          </a:xfrm>
          <a:prstGeom prst="rect">
            <a:avLst/>
          </a:prstGeom>
          <a:noFill/>
          <a:ln w="9525">
            <a:noFill/>
            <a:miter lim="800000"/>
            <a:headEnd/>
            <a:tailEnd/>
          </a:ln>
          <a:effectLst/>
        </p:spPr>
        <p:txBody>
          <a:bodyPr>
            <a:spAutoFit/>
          </a:bodyPr>
          <a:lstStyle/>
          <a:p>
            <a:pPr>
              <a:lnSpc>
                <a:spcPct val="75000"/>
              </a:lnSpc>
            </a:pPr>
            <a:r>
              <a:rPr lang="pt-BR" sz="1000">
                <a:solidFill>
                  <a:srgbClr val="FF3300"/>
                </a:solidFill>
                <a:latin typeface="Times New Roman" pitchFamily="18" charset="0"/>
              </a:rPr>
              <a:t>Fator rodado II</a:t>
            </a:r>
          </a:p>
          <a:p>
            <a:pPr>
              <a:lnSpc>
                <a:spcPct val="75000"/>
              </a:lnSpc>
            </a:pPr>
            <a:r>
              <a:rPr lang="pt-BR" sz="1000">
                <a:solidFill>
                  <a:srgbClr val="FF3300"/>
                </a:solidFill>
                <a:latin typeface="Times New Roman" pitchFamily="18" charset="0"/>
              </a:rPr>
              <a:t>oblíquo</a:t>
            </a:r>
          </a:p>
        </p:txBody>
      </p:sp>
      <p:sp>
        <p:nvSpPr>
          <p:cNvPr id="44059" name="Text Box 27"/>
          <p:cNvSpPr txBox="1">
            <a:spLocks noChangeArrowheads="1"/>
          </p:cNvSpPr>
          <p:nvPr/>
        </p:nvSpPr>
        <p:spPr bwMode="auto">
          <a:xfrm>
            <a:off x="4119563" y="3190875"/>
            <a:ext cx="2362200" cy="206375"/>
          </a:xfrm>
          <a:prstGeom prst="rect">
            <a:avLst/>
          </a:prstGeom>
          <a:noFill/>
          <a:ln w="9525">
            <a:noFill/>
            <a:miter lim="800000"/>
            <a:headEnd/>
            <a:tailEnd/>
          </a:ln>
          <a:effectLst/>
        </p:spPr>
        <p:txBody>
          <a:bodyPr>
            <a:spAutoFit/>
          </a:bodyPr>
          <a:lstStyle/>
          <a:p>
            <a:pPr>
              <a:lnSpc>
                <a:spcPct val="75000"/>
              </a:lnSpc>
            </a:pPr>
            <a:r>
              <a:rPr lang="pt-BR" sz="1000">
                <a:solidFill>
                  <a:srgbClr val="FF3300"/>
                </a:solidFill>
                <a:latin typeface="Times New Roman" pitchFamily="18" charset="0"/>
              </a:rPr>
              <a:t>Fator rodado I    Oblíquo</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2"/>
          <p:cNvSpPr>
            <a:spLocks noGrp="1"/>
          </p:cNvSpPr>
          <p:nvPr>
            <p:ph type="ftr" sz="quarter" idx="11"/>
          </p:nvPr>
        </p:nvSpPr>
        <p:spPr/>
        <p:txBody>
          <a:bodyPr/>
          <a:lstStyle/>
          <a:p>
            <a:r>
              <a:rPr lang="pt-BR"/>
              <a:t>djoi@power.ufscar.br</a:t>
            </a:r>
          </a:p>
        </p:txBody>
      </p:sp>
      <p:sp>
        <p:nvSpPr>
          <p:cNvPr id="5" name="Espaço Reservado para Número de Slide 3"/>
          <p:cNvSpPr>
            <a:spLocks noGrp="1"/>
          </p:cNvSpPr>
          <p:nvPr>
            <p:ph type="sldNum" sz="quarter" idx="12"/>
          </p:nvPr>
        </p:nvSpPr>
        <p:spPr/>
        <p:txBody>
          <a:bodyPr/>
          <a:lstStyle/>
          <a:p>
            <a:fld id="{09C24763-FAF5-4F18-81B0-42B8F100782C}" type="slidenum">
              <a:rPr lang="pt-BR"/>
              <a:pPr/>
              <a:t>36</a:t>
            </a:fld>
            <a:endParaRPr lang="pt-BR"/>
          </a:p>
        </p:txBody>
      </p:sp>
      <p:pic>
        <p:nvPicPr>
          <p:cNvPr id="51202" name="Picture 2"/>
          <p:cNvPicPr>
            <a:picLocks noChangeAspect="1" noChangeArrowheads="1"/>
          </p:cNvPicPr>
          <p:nvPr/>
        </p:nvPicPr>
        <p:blipFill>
          <a:blip r:embed="rId2" cstate="print"/>
          <a:srcRect/>
          <a:stretch>
            <a:fillRect/>
          </a:stretch>
        </p:blipFill>
        <p:spPr bwMode="auto">
          <a:xfrm>
            <a:off x="323850" y="1412875"/>
            <a:ext cx="8385175" cy="35575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Rodapé 2"/>
          <p:cNvSpPr>
            <a:spLocks noGrp="1"/>
          </p:cNvSpPr>
          <p:nvPr>
            <p:ph type="ftr" sz="quarter" idx="11"/>
          </p:nvPr>
        </p:nvSpPr>
        <p:spPr/>
        <p:txBody>
          <a:bodyPr/>
          <a:lstStyle/>
          <a:p>
            <a:r>
              <a:rPr lang="pt-BR"/>
              <a:t>djoi@power.ufscar.br</a:t>
            </a:r>
          </a:p>
        </p:txBody>
      </p:sp>
      <p:sp>
        <p:nvSpPr>
          <p:cNvPr id="11" name="Espaço Reservado para Número de Slide 3"/>
          <p:cNvSpPr>
            <a:spLocks noGrp="1"/>
          </p:cNvSpPr>
          <p:nvPr>
            <p:ph type="sldNum" sz="quarter" idx="12"/>
          </p:nvPr>
        </p:nvSpPr>
        <p:spPr/>
        <p:txBody>
          <a:bodyPr/>
          <a:lstStyle/>
          <a:p>
            <a:fld id="{83CE614E-B94B-4160-94CF-2289AFF7F3A4}" type="slidenum">
              <a:rPr lang="pt-BR"/>
              <a:pPr/>
              <a:t>37</a:t>
            </a:fld>
            <a:endParaRPr lang="pt-BR"/>
          </a:p>
        </p:txBody>
      </p:sp>
      <p:graphicFrame>
        <p:nvGraphicFramePr>
          <p:cNvPr id="55298" name="Object 2"/>
          <p:cNvGraphicFramePr>
            <a:graphicFrameLocks noChangeAspect="1"/>
          </p:cNvGraphicFramePr>
          <p:nvPr/>
        </p:nvGraphicFramePr>
        <p:xfrm>
          <a:off x="1066800" y="619125"/>
          <a:ext cx="7010400" cy="5618163"/>
        </p:xfrm>
        <a:graphic>
          <a:graphicData uri="http://schemas.openxmlformats.org/presentationml/2006/ole">
            <p:oleObj spid="_x0000_s55298" name="Picture" r:id="rId3" imgW="4507356" imgH="3611663" progId="StaticEnhancedMetafile">
              <p:embed/>
            </p:oleObj>
          </a:graphicData>
        </a:graphic>
      </p:graphicFrame>
      <p:sp>
        <p:nvSpPr>
          <p:cNvPr id="55299" name="Line 3"/>
          <p:cNvSpPr>
            <a:spLocks noChangeShapeType="1"/>
          </p:cNvSpPr>
          <p:nvPr/>
        </p:nvSpPr>
        <p:spPr bwMode="auto">
          <a:xfrm flipV="1">
            <a:off x="3203575" y="620713"/>
            <a:ext cx="0" cy="5257800"/>
          </a:xfrm>
          <a:prstGeom prst="line">
            <a:avLst/>
          </a:prstGeom>
          <a:noFill/>
          <a:ln w="9525">
            <a:solidFill>
              <a:srgbClr val="FF3300"/>
            </a:solidFill>
            <a:round/>
            <a:headEnd/>
            <a:tailEnd/>
          </a:ln>
          <a:effectLst/>
        </p:spPr>
        <p:txBody>
          <a:bodyPr/>
          <a:lstStyle/>
          <a:p>
            <a:endParaRPr lang="pt-BR"/>
          </a:p>
        </p:txBody>
      </p:sp>
      <p:sp>
        <p:nvSpPr>
          <p:cNvPr id="55300" name="Line 4"/>
          <p:cNvSpPr>
            <a:spLocks noChangeShapeType="1"/>
          </p:cNvSpPr>
          <p:nvPr/>
        </p:nvSpPr>
        <p:spPr bwMode="auto">
          <a:xfrm>
            <a:off x="1524000" y="1600200"/>
            <a:ext cx="6858000" cy="0"/>
          </a:xfrm>
          <a:prstGeom prst="line">
            <a:avLst/>
          </a:prstGeom>
          <a:noFill/>
          <a:ln w="9525">
            <a:solidFill>
              <a:srgbClr val="FF3300"/>
            </a:solidFill>
            <a:round/>
            <a:headEnd/>
            <a:tailEnd/>
          </a:ln>
          <a:effectLst/>
        </p:spPr>
        <p:txBody>
          <a:bodyPr/>
          <a:lstStyle/>
          <a:p>
            <a:endParaRPr lang="pt-BR"/>
          </a:p>
        </p:txBody>
      </p:sp>
      <p:sp>
        <p:nvSpPr>
          <p:cNvPr id="55301" name="Line 5"/>
          <p:cNvSpPr>
            <a:spLocks noChangeShapeType="1"/>
          </p:cNvSpPr>
          <p:nvPr/>
        </p:nvSpPr>
        <p:spPr bwMode="auto">
          <a:xfrm>
            <a:off x="1752600" y="4572000"/>
            <a:ext cx="6553200" cy="0"/>
          </a:xfrm>
          <a:prstGeom prst="line">
            <a:avLst/>
          </a:prstGeom>
          <a:noFill/>
          <a:ln w="9525">
            <a:solidFill>
              <a:srgbClr val="FF3300"/>
            </a:solidFill>
            <a:round/>
            <a:headEnd/>
            <a:tailEnd/>
          </a:ln>
          <a:effectLst/>
        </p:spPr>
        <p:txBody>
          <a:bodyPr/>
          <a:lstStyle/>
          <a:p>
            <a:endParaRPr lang="pt-BR"/>
          </a:p>
        </p:txBody>
      </p:sp>
      <p:sp>
        <p:nvSpPr>
          <p:cNvPr id="55302" name="Rectangle 6"/>
          <p:cNvSpPr>
            <a:spLocks noChangeArrowheads="1"/>
          </p:cNvSpPr>
          <p:nvPr/>
        </p:nvSpPr>
        <p:spPr bwMode="auto">
          <a:xfrm>
            <a:off x="2438400" y="2590800"/>
            <a:ext cx="685800" cy="1447800"/>
          </a:xfrm>
          <a:prstGeom prst="rect">
            <a:avLst/>
          </a:prstGeom>
          <a:noFill/>
          <a:ln w="9525">
            <a:solidFill>
              <a:srgbClr val="FF00FF"/>
            </a:solidFill>
            <a:miter lim="800000"/>
            <a:headEnd/>
            <a:tailEnd/>
          </a:ln>
          <a:effectLst/>
        </p:spPr>
        <p:txBody>
          <a:bodyPr wrap="none" anchor="ctr"/>
          <a:lstStyle/>
          <a:p>
            <a:endParaRPr lang="pt-BR"/>
          </a:p>
        </p:txBody>
      </p:sp>
      <p:sp>
        <p:nvSpPr>
          <p:cNvPr id="55303" name="Rectangle 7"/>
          <p:cNvSpPr>
            <a:spLocks noChangeArrowheads="1"/>
          </p:cNvSpPr>
          <p:nvPr/>
        </p:nvSpPr>
        <p:spPr bwMode="auto">
          <a:xfrm>
            <a:off x="5029200" y="4572000"/>
            <a:ext cx="762000" cy="457200"/>
          </a:xfrm>
          <a:prstGeom prst="rect">
            <a:avLst/>
          </a:prstGeom>
          <a:noFill/>
          <a:ln w="9525">
            <a:solidFill>
              <a:srgbClr val="FF00FF"/>
            </a:solidFill>
            <a:miter lim="800000"/>
            <a:headEnd/>
            <a:tailEnd/>
          </a:ln>
          <a:effectLst/>
        </p:spPr>
        <p:txBody>
          <a:bodyPr wrap="none" anchor="ctr"/>
          <a:lstStyle/>
          <a:p>
            <a:endParaRPr lang="pt-BR"/>
          </a:p>
        </p:txBody>
      </p:sp>
      <p:sp>
        <p:nvSpPr>
          <p:cNvPr id="55304" name="Rectangle 8"/>
          <p:cNvSpPr>
            <a:spLocks noChangeArrowheads="1"/>
          </p:cNvSpPr>
          <p:nvPr/>
        </p:nvSpPr>
        <p:spPr bwMode="auto">
          <a:xfrm>
            <a:off x="4191000" y="1371600"/>
            <a:ext cx="762000" cy="457200"/>
          </a:xfrm>
          <a:prstGeom prst="rect">
            <a:avLst/>
          </a:prstGeom>
          <a:noFill/>
          <a:ln w="9525">
            <a:solidFill>
              <a:srgbClr val="FF00FF"/>
            </a:solidFill>
            <a:miter lim="800000"/>
            <a:headEnd/>
            <a:tailEnd/>
          </a:ln>
          <a:effectLst/>
        </p:spPr>
        <p:txBody>
          <a:bodyPr wrap="none" anchor="ctr"/>
          <a:lstStyle/>
          <a:p>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Espaço Reservado para Rodapé 5"/>
          <p:cNvSpPr>
            <a:spLocks noGrp="1"/>
          </p:cNvSpPr>
          <p:nvPr>
            <p:ph type="ftr" sz="quarter" idx="11"/>
          </p:nvPr>
        </p:nvSpPr>
        <p:spPr/>
        <p:txBody>
          <a:bodyPr/>
          <a:lstStyle/>
          <a:p>
            <a:r>
              <a:rPr lang="pt-BR"/>
              <a:t>djoi@power.ufscar.br</a:t>
            </a:r>
          </a:p>
        </p:txBody>
      </p:sp>
      <p:sp>
        <p:nvSpPr>
          <p:cNvPr id="50" name="Espaço Reservado para Número de Slide 6"/>
          <p:cNvSpPr>
            <a:spLocks noGrp="1"/>
          </p:cNvSpPr>
          <p:nvPr>
            <p:ph type="sldNum" sz="quarter" idx="12"/>
          </p:nvPr>
        </p:nvSpPr>
        <p:spPr/>
        <p:txBody>
          <a:bodyPr/>
          <a:lstStyle/>
          <a:p>
            <a:fld id="{6F43405D-4F72-416E-9048-A454C6F33DD7}" type="slidenum">
              <a:rPr lang="pt-BR"/>
              <a:pPr/>
              <a:t>4</a:t>
            </a:fld>
            <a:endParaRPr lang="pt-BR"/>
          </a:p>
        </p:txBody>
      </p:sp>
      <p:sp>
        <p:nvSpPr>
          <p:cNvPr id="165890" name="Rectangle 2"/>
          <p:cNvSpPr>
            <a:spLocks noGrp="1" noChangeArrowheads="1"/>
          </p:cNvSpPr>
          <p:nvPr>
            <p:ph type="title"/>
          </p:nvPr>
        </p:nvSpPr>
        <p:spPr/>
        <p:txBody>
          <a:bodyPr/>
          <a:lstStyle/>
          <a:p>
            <a:r>
              <a:rPr lang="pt-BR"/>
              <a:t>Técnicas Multivariadas</a:t>
            </a:r>
          </a:p>
        </p:txBody>
      </p:sp>
      <p:sp>
        <p:nvSpPr>
          <p:cNvPr id="165891" name="Rectangle 3"/>
          <p:cNvSpPr>
            <a:spLocks noGrp="1" noChangeArrowheads="1"/>
          </p:cNvSpPr>
          <p:nvPr>
            <p:ph type="body" sz="half" idx="1"/>
          </p:nvPr>
        </p:nvSpPr>
        <p:spPr/>
        <p:txBody>
          <a:bodyPr/>
          <a:lstStyle/>
          <a:p>
            <a:pPr>
              <a:buFontTx/>
              <a:buNone/>
            </a:pPr>
            <a:r>
              <a:rPr lang="pt-BR" sz="2800" b="1"/>
              <a:t>Estrutura dos dados</a:t>
            </a:r>
          </a:p>
        </p:txBody>
      </p:sp>
      <p:graphicFrame>
        <p:nvGraphicFramePr>
          <p:cNvPr id="165947" name="Group 59"/>
          <p:cNvGraphicFramePr>
            <a:graphicFrameLocks noGrp="1"/>
          </p:cNvGraphicFramePr>
          <p:nvPr>
            <p:ph sz="half" idx="2"/>
          </p:nvPr>
        </p:nvGraphicFramePr>
        <p:xfrm>
          <a:off x="395288" y="2565400"/>
          <a:ext cx="8291512" cy="3681413"/>
        </p:xfrm>
        <a:graphic>
          <a:graphicData uri="http://schemas.openxmlformats.org/drawingml/2006/table">
            <a:tbl>
              <a:tblPr/>
              <a:tblGrid>
                <a:gridCol w="1296987"/>
                <a:gridCol w="1584325"/>
                <a:gridCol w="1800225"/>
                <a:gridCol w="2182813"/>
                <a:gridCol w="1427162"/>
              </a:tblGrid>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X</a:t>
                      </a:r>
                      <a:r>
                        <a:rPr kumimoji="0" lang="pt-BR" sz="2800" b="1" i="0" u="none" strike="noStrike" cap="none" normalizeH="0" baseline="-2500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X</a:t>
                      </a:r>
                      <a:r>
                        <a:rPr kumimoji="0" lang="pt-BR" sz="2800" b="1" i="0" u="none" strike="noStrike" cap="none" normalizeH="0" baseline="-2500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1" i="0" u="none" strike="noStrike" cap="none" normalizeH="0" baseline="0" smtClean="0">
                          <a:ln>
                            <a:noFill/>
                          </a:ln>
                          <a:solidFill>
                            <a:schemeClr val="tx1"/>
                          </a:solidFill>
                          <a:effectLst/>
                          <a:latin typeface="Arial" charset="0"/>
                        </a:rPr>
                        <a:t>X</a:t>
                      </a:r>
                      <a:r>
                        <a:rPr kumimoji="0" lang="pt-BR" sz="2800" b="1" i="0" u="none" strike="noStrike" cap="none" normalizeH="0" baseline="-25000" smtClean="0">
                          <a:ln>
                            <a:noFill/>
                          </a:ln>
                          <a:solidFill>
                            <a:schemeClr val="tx1"/>
                          </a:solidFill>
                          <a:effectLst/>
                          <a:latin typeface="Arial" charset="0"/>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400" b="1" i="0" u="none" strike="noStrike" cap="none" normalizeH="0" baseline="0" smtClean="0">
                          <a:ln>
                            <a:noFill/>
                          </a:ln>
                          <a:solidFill>
                            <a:schemeClr val="tx1"/>
                          </a:solidFill>
                          <a:effectLst/>
                          <a:latin typeface="Arial" charset="0"/>
                        </a:rPr>
                        <a:t>Caso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1p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400" b="1" i="0" u="none" strike="noStrike" cap="none" normalizeH="0" baseline="0" smtClean="0">
                          <a:ln>
                            <a:noFill/>
                          </a:ln>
                          <a:solidFill>
                            <a:schemeClr val="tx1"/>
                          </a:solidFill>
                          <a:effectLst/>
                          <a:latin typeface="Arial" charset="0"/>
                        </a:rPr>
                        <a:t>Caso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2p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400" b="1"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pt-B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400" b="1" i="0" u="none" strike="noStrike" cap="none" normalizeH="0" baseline="0" smtClean="0">
                          <a:ln>
                            <a:noFill/>
                          </a:ln>
                          <a:solidFill>
                            <a:schemeClr val="tx1"/>
                          </a:solidFill>
                          <a:effectLst/>
                          <a:latin typeface="Arial" charset="0"/>
                        </a:rPr>
                        <a:t>Caso 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n1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n2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pt-BR" sz="2800" b="0" i="0" u="none" strike="noStrike" cap="none" normalizeH="0" baseline="0" smtClean="0">
                          <a:ln>
                            <a:noFill/>
                          </a:ln>
                          <a:solidFill>
                            <a:schemeClr val="tx1"/>
                          </a:solidFill>
                          <a:effectLst/>
                          <a:latin typeface="Arial" charset="0"/>
                        </a:rPr>
                        <a:t>x</a:t>
                      </a:r>
                      <a:r>
                        <a:rPr kumimoji="0" lang="pt-BR" sz="2800" b="0" i="0" u="none" strike="noStrike" cap="none" normalizeH="0" baseline="-25000" smtClean="0">
                          <a:ln>
                            <a:noFill/>
                          </a:ln>
                          <a:solidFill>
                            <a:schemeClr val="tx1"/>
                          </a:solidFill>
                          <a:effectLst/>
                          <a:latin typeface="Arial" charset="0"/>
                        </a:rPr>
                        <a:t>np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 calcmode="lin" valueType="num">
                                      <p:cBhvr additive="base">
                                        <p:cTn id="7" dur="500" fill="hold"/>
                                        <p:tgtEl>
                                          <p:spTgt spid="165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65947"/>
                                        </p:tgtEl>
                                        <p:attrNameLst>
                                          <p:attrName>style.visibility</p:attrName>
                                        </p:attrNameLst>
                                      </p:cBhvr>
                                      <p:to>
                                        <p:strVal val="visible"/>
                                      </p:to>
                                    </p:set>
                                    <p:animEffect transition="in" filter="blinds(horizontal)">
                                      <p:cBhvr>
                                        <p:cTn id="13" dur="500"/>
                                        <p:tgtEl>
                                          <p:spTgt spid="165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EFEB96D6-C40D-47C6-B43E-6332474B1282}" type="slidenum">
              <a:rPr lang="pt-BR"/>
              <a:pPr/>
              <a:t>5</a:t>
            </a:fld>
            <a:endParaRPr lang="pt-BR"/>
          </a:p>
        </p:txBody>
      </p:sp>
      <p:sp>
        <p:nvSpPr>
          <p:cNvPr id="159746" name="Rectangle 2"/>
          <p:cNvSpPr>
            <a:spLocks noGrp="1" noChangeArrowheads="1"/>
          </p:cNvSpPr>
          <p:nvPr>
            <p:ph type="title"/>
          </p:nvPr>
        </p:nvSpPr>
        <p:spPr/>
        <p:txBody>
          <a:bodyPr/>
          <a:lstStyle/>
          <a:p>
            <a:r>
              <a:rPr lang="pt-BR"/>
              <a:t>Técnicas Multivariadas</a:t>
            </a:r>
          </a:p>
        </p:txBody>
      </p:sp>
      <p:sp>
        <p:nvSpPr>
          <p:cNvPr id="159747" name="Rectangle 3"/>
          <p:cNvSpPr>
            <a:spLocks noGrp="1" noChangeArrowheads="1"/>
          </p:cNvSpPr>
          <p:nvPr>
            <p:ph type="body" idx="1"/>
          </p:nvPr>
        </p:nvSpPr>
        <p:spPr/>
        <p:txBody>
          <a:bodyPr/>
          <a:lstStyle/>
          <a:p>
            <a:r>
              <a:rPr lang="pt-BR" sz="2800"/>
              <a:t>OBJETIVOS</a:t>
            </a:r>
          </a:p>
          <a:p>
            <a:pPr lvl="1"/>
            <a:r>
              <a:rPr lang="pt-BR" sz="2400"/>
              <a:t>Redução dos dados ou simplificação estrutural:</a:t>
            </a:r>
          </a:p>
          <a:p>
            <a:pPr lvl="2"/>
            <a:r>
              <a:rPr lang="pt-BR" sz="2000"/>
              <a:t>O fenômeno sendo estudado é representado o mais simplificado  possível sem o sacrifício de informações valiosas;</a:t>
            </a:r>
          </a:p>
          <a:p>
            <a:pPr lvl="1"/>
            <a:r>
              <a:rPr lang="pt-BR" sz="2400"/>
              <a:t>Ordenação e agrupamento:</a:t>
            </a:r>
          </a:p>
          <a:p>
            <a:pPr lvl="2"/>
            <a:r>
              <a:rPr lang="pt-BR" sz="2000"/>
              <a:t>Grupos de objetos ou variáveis são criadas baseadas nas características mensuradas;</a:t>
            </a:r>
          </a:p>
          <a:p>
            <a:pPr lvl="1"/>
            <a:r>
              <a:rPr lang="pt-BR" sz="2400"/>
              <a:t>Investigação da dependência entre variáveis:</a:t>
            </a:r>
          </a:p>
          <a:p>
            <a:pPr lvl="2"/>
            <a:r>
              <a:rPr lang="pt-BR" sz="2000"/>
              <a:t>A natureza do relacionamento entre as variáveis é de interesse. Todas as variáveis  são mutuamente ou são uma ou mais variáveis dependentes das outras? Como é essa relação?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 calcmode="lin" valueType="num">
                                      <p:cBhvr additive="base">
                                        <p:cTn id="7" dur="500" fill="hold"/>
                                        <p:tgtEl>
                                          <p:spTgt spid="159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9747">
                                            <p:txEl>
                                              <p:pRg st="1" end="1"/>
                                            </p:txEl>
                                          </p:spTgt>
                                        </p:tgtEl>
                                        <p:attrNameLst>
                                          <p:attrName>style.visibility</p:attrName>
                                        </p:attrNameLst>
                                      </p:cBhvr>
                                      <p:to>
                                        <p:strVal val="visible"/>
                                      </p:to>
                                    </p:set>
                                    <p:anim calcmode="lin" valueType="num">
                                      <p:cBhvr additive="base">
                                        <p:cTn id="13" dur="500" fill="hold"/>
                                        <p:tgtEl>
                                          <p:spTgt spid="159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9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9747">
                                            <p:txEl>
                                              <p:pRg st="2" end="2"/>
                                            </p:txEl>
                                          </p:spTgt>
                                        </p:tgtEl>
                                        <p:attrNameLst>
                                          <p:attrName>style.visibility</p:attrName>
                                        </p:attrNameLst>
                                      </p:cBhvr>
                                      <p:to>
                                        <p:strVal val="visible"/>
                                      </p:to>
                                    </p:set>
                                    <p:anim calcmode="lin" valueType="num">
                                      <p:cBhvr additive="base">
                                        <p:cTn id="19" dur="500" fill="hold"/>
                                        <p:tgtEl>
                                          <p:spTgt spid="159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9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9747">
                                            <p:txEl>
                                              <p:pRg st="3" end="3"/>
                                            </p:txEl>
                                          </p:spTgt>
                                        </p:tgtEl>
                                        <p:attrNameLst>
                                          <p:attrName>style.visibility</p:attrName>
                                        </p:attrNameLst>
                                      </p:cBhvr>
                                      <p:to>
                                        <p:strVal val="visible"/>
                                      </p:to>
                                    </p:set>
                                    <p:anim calcmode="lin" valueType="num">
                                      <p:cBhvr additive="base">
                                        <p:cTn id="25" dur="500" fill="hold"/>
                                        <p:tgtEl>
                                          <p:spTgt spid="159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9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9747">
                                            <p:txEl>
                                              <p:pRg st="4" end="4"/>
                                            </p:txEl>
                                          </p:spTgt>
                                        </p:tgtEl>
                                        <p:attrNameLst>
                                          <p:attrName>style.visibility</p:attrName>
                                        </p:attrNameLst>
                                      </p:cBhvr>
                                      <p:to>
                                        <p:strVal val="visible"/>
                                      </p:to>
                                    </p:set>
                                    <p:anim calcmode="lin" valueType="num">
                                      <p:cBhvr additive="base">
                                        <p:cTn id="31" dur="500" fill="hold"/>
                                        <p:tgtEl>
                                          <p:spTgt spid="1597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9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9747">
                                            <p:txEl>
                                              <p:pRg st="5" end="5"/>
                                            </p:txEl>
                                          </p:spTgt>
                                        </p:tgtEl>
                                        <p:attrNameLst>
                                          <p:attrName>style.visibility</p:attrName>
                                        </p:attrNameLst>
                                      </p:cBhvr>
                                      <p:to>
                                        <p:strVal val="visible"/>
                                      </p:to>
                                    </p:set>
                                    <p:anim calcmode="lin" valueType="num">
                                      <p:cBhvr additive="base">
                                        <p:cTn id="37" dur="500" fill="hold"/>
                                        <p:tgtEl>
                                          <p:spTgt spid="1597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97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9747">
                                            <p:txEl>
                                              <p:pRg st="6" end="6"/>
                                            </p:txEl>
                                          </p:spTgt>
                                        </p:tgtEl>
                                        <p:attrNameLst>
                                          <p:attrName>style.visibility</p:attrName>
                                        </p:attrNameLst>
                                      </p:cBhvr>
                                      <p:to>
                                        <p:strVal val="visible"/>
                                      </p:to>
                                    </p:set>
                                    <p:anim calcmode="lin" valueType="num">
                                      <p:cBhvr additive="base">
                                        <p:cTn id="43" dur="500" fill="hold"/>
                                        <p:tgtEl>
                                          <p:spTgt spid="1597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97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9B9EC66C-0840-4D16-9D6C-80EC0683C582}" type="slidenum">
              <a:rPr lang="pt-BR"/>
              <a:pPr/>
              <a:t>6</a:t>
            </a:fld>
            <a:endParaRPr lang="pt-BR"/>
          </a:p>
        </p:txBody>
      </p:sp>
      <p:sp>
        <p:nvSpPr>
          <p:cNvPr id="162818" name="Rectangle 2"/>
          <p:cNvSpPr>
            <a:spLocks noGrp="1" noChangeArrowheads="1"/>
          </p:cNvSpPr>
          <p:nvPr>
            <p:ph type="title"/>
          </p:nvPr>
        </p:nvSpPr>
        <p:spPr/>
        <p:txBody>
          <a:bodyPr/>
          <a:lstStyle/>
          <a:p>
            <a:r>
              <a:rPr lang="pt-BR"/>
              <a:t>Técnicas Multivariadas</a:t>
            </a:r>
          </a:p>
        </p:txBody>
      </p:sp>
      <p:sp>
        <p:nvSpPr>
          <p:cNvPr id="162819" name="Rectangle 3"/>
          <p:cNvSpPr>
            <a:spLocks noGrp="1" noChangeArrowheads="1"/>
          </p:cNvSpPr>
          <p:nvPr>
            <p:ph type="body" idx="1"/>
          </p:nvPr>
        </p:nvSpPr>
        <p:spPr/>
        <p:txBody>
          <a:bodyPr/>
          <a:lstStyle/>
          <a:p>
            <a:pPr>
              <a:lnSpc>
                <a:spcPct val="90000"/>
              </a:lnSpc>
            </a:pPr>
            <a:r>
              <a:rPr lang="pt-BR"/>
              <a:t>OBJETIVOS</a:t>
            </a:r>
          </a:p>
          <a:p>
            <a:pPr lvl="1">
              <a:lnSpc>
                <a:spcPct val="90000"/>
              </a:lnSpc>
            </a:pPr>
            <a:r>
              <a:rPr lang="pt-BR"/>
              <a:t>Previsão:</a:t>
            </a:r>
          </a:p>
          <a:p>
            <a:pPr lvl="2">
              <a:lnSpc>
                <a:spcPct val="90000"/>
              </a:lnSpc>
            </a:pPr>
            <a:r>
              <a:rPr lang="pt-BR"/>
              <a:t>O relacionamento entre variáveis deve ser determinado com o propósito de fazer previsão dos valores de uma ou mais variáveis com base na observação das outras variáveis;</a:t>
            </a:r>
          </a:p>
          <a:p>
            <a:pPr lvl="1">
              <a:lnSpc>
                <a:spcPct val="90000"/>
              </a:lnSpc>
            </a:pPr>
            <a:r>
              <a:rPr lang="pt-BR"/>
              <a:t>Construção e testes de hipóteses:</a:t>
            </a:r>
          </a:p>
          <a:p>
            <a:pPr lvl="2">
              <a:lnSpc>
                <a:spcPct val="90000"/>
              </a:lnSpc>
            </a:pPr>
            <a:r>
              <a:rPr lang="pt-BR"/>
              <a:t>Hipóteses estatísticas, formuladas em termos de parâmetros de populações multivariadas podem ser testadas.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Effect transition="in" filter="blinds(horizontal)">
                                      <p:cBhvr>
                                        <p:cTn id="7" dur="500"/>
                                        <p:tgtEl>
                                          <p:spTgt spid="162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2819">
                                            <p:txEl>
                                              <p:pRg st="1" end="1"/>
                                            </p:txEl>
                                          </p:spTgt>
                                        </p:tgtEl>
                                        <p:attrNameLst>
                                          <p:attrName>style.visibility</p:attrName>
                                        </p:attrNameLst>
                                      </p:cBhvr>
                                      <p:to>
                                        <p:strVal val="visible"/>
                                      </p:to>
                                    </p:set>
                                    <p:animEffect transition="in" filter="blinds(horizontal)">
                                      <p:cBhvr>
                                        <p:cTn id="12" dur="500"/>
                                        <p:tgtEl>
                                          <p:spTgt spid="162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2819">
                                            <p:txEl>
                                              <p:pRg st="2" end="2"/>
                                            </p:txEl>
                                          </p:spTgt>
                                        </p:tgtEl>
                                        <p:attrNameLst>
                                          <p:attrName>style.visibility</p:attrName>
                                        </p:attrNameLst>
                                      </p:cBhvr>
                                      <p:to>
                                        <p:strVal val="visible"/>
                                      </p:to>
                                    </p:set>
                                    <p:animEffect transition="in" filter="blinds(horizontal)">
                                      <p:cBhvr>
                                        <p:cTn id="17" dur="500"/>
                                        <p:tgtEl>
                                          <p:spTgt spid="162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2819">
                                            <p:txEl>
                                              <p:pRg st="3" end="3"/>
                                            </p:txEl>
                                          </p:spTgt>
                                        </p:tgtEl>
                                        <p:attrNameLst>
                                          <p:attrName>style.visibility</p:attrName>
                                        </p:attrNameLst>
                                      </p:cBhvr>
                                      <p:to>
                                        <p:strVal val="visible"/>
                                      </p:to>
                                    </p:set>
                                    <p:animEffect transition="in" filter="blinds(horizontal)">
                                      <p:cBhvr>
                                        <p:cTn id="22" dur="500"/>
                                        <p:tgtEl>
                                          <p:spTgt spid="162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2819">
                                            <p:txEl>
                                              <p:pRg st="4" end="4"/>
                                            </p:txEl>
                                          </p:spTgt>
                                        </p:tgtEl>
                                        <p:attrNameLst>
                                          <p:attrName>style.visibility</p:attrName>
                                        </p:attrNameLst>
                                      </p:cBhvr>
                                      <p:to>
                                        <p:strVal val="visible"/>
                                      </p:to>
                                    </p:set>
                                    <p:animEffect transition="in" filter="blinds(horizontal)">
                                      <p:cBhvr>
                                        <p:cTn id="27" dur="500"/>
                                        <p:tgtEl>
                                          <p:spTgt spid="162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E2C27E44-ED52-42CA-A4B3-45BA1D9BAA03}" type="slidenum">
              <a:rPr lang="pt-BR"/>
              <a:pPr/>
              <a:t>7</a:t>
            </a:fld>
            <a:endParaRPr lang="pt-BR"/>
          </a:p>
        </p:txBody>
      </p:sp>
      <p:sp>
        <p:nvSpPr>
          <p:cNvPr id="28674" name="Rectangle 2"/>
          <p:cNvSpPr>
            <a:spLocks noGrp="1" noChangeArrowheads="1"/>
          </p:cNvSpPr>
          <p:nvPr>
            <p:ph type="title"/>
          </p:nvPr>
        </p:nvSpPr>
        <p:spPr/>
        <p:txBody>
          <a:bodyPr/>
          <a:lstStyle/>
          <a:p>
            <a:r>
              <a:rPr lang="pt-BR"/>
              <a:t>Técnicas Multivariadas</a:t>
            </a:r>
          </a:p>
        </p:txBody>
      </p:sp>
      <p:sp>
        <p:nvSpPr>
          <p:cNvPr id="28675" name="Rectangle 3"/>
          <p:cNvSpPr>
            <a:spLocks noGrp="1" noChangeArrowheads="1"/>
          </p:cNvSpPr>
          <p:nvPr>
            <p:ph type="body" idx="1"/>
          </p:nvPr>
        </p:nvSpPr>
        <p:spPr/>
        <p:txBody>
          <a:bodyPr/>
          <a:lstStyle/>
          <a:p>
            <a:r>
              <a:rPr lang="pt-BR"/>
              <a:t>Variáveis: dois tipos de classificações:</a:t>
            </a:r>
          </a:p>
          <a:p>
            <a:pPr lvl="1"/>
            <a:r>
              <a:rPr lang="pt-BR"/>
              <a:t>Quanto a resposta: </a:t>
            </a:r>
          </a:p>
          <a:p>
            <a:pPr lvl="2"/>
            <a:r>
              <a:rPr lang="pt-BR"/>
              <a:t>Métricas: discretas ou contínuas</a:t>
            </a:r>
          </a:p>
          <a:p>
            <a:pPr lvl="2"/>
            <a:r>
              <a:rPr lang="pt-BR"/>
              <a:t>Não métricas: nominais ou ordinais </a:t>
            </a:r>
          </a:p>
          <a:p>
            <a:pPr lvl="1">
              <a:buFontTx/>
              <a:buNone/>
            </a:pPr>
            <a:endParaRPr lang="pt-BR"/>
          </a:p>
          <a:p>
            <a:pPr lvl="1"/>
            <a:r>
              <a:rPr lang="pt-BR"/>
              <a:t>Quanto ao uso: </a:t>
            </a:r>
          </a:p>
          <a:p>
            <a:pPr lvl="2"/>
            <a:r>
              <a:rPr lang="pt-BR"/>
              <a:t>Dependentes ou respostas</a:t>
            </a:r>
          </a:p>
          <a:p>
            <a:pPr lvl="2"/>
            <a:r>
              <a:rPr lang="pt-BR"/>
              <a:t>Independentes ou explanatórias</a:t>
            </a:r>
          </a:p>
          <a:p>
            <a:pPr lvl="2">
              <a:buFontTx/>
              <a:buNone/>
            </a:pPr>
            <a:endParaRPr lang="pt-BR"/>
          </a:p>
          <a:p>
            <a:pPr lvl="2"/>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17" dur="5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linds(horizontal)">
                                      <p:cBhvr>
                                        <p:cTn id="22" dur="500"/>
                                        <p:tgtEl>
                                          <p:spTgt spid="286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animEffect transition="in" filter="blinds(horizontal)">
                                      <p:cBhvr>
                                        <p:cTn id="27" dur="500"/>
                                        <p:tgtEl>
                                          <p:spTgt spid="2867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8675">
                                            <p:txEl>
                                              <p:pRg st="6" end="6"/>
                                            </p:txEl>
                                          </p:spTgt>
                                        </p:tgtEl>
                                        <p:attrNameLst>
                                          <p:attrName>style.visibility</p:attrName>
                                        </p:attrNameLst>
                                      </p:cBhvr>
                                      <p:to>
                                        <p:strVal val="visible"/>
                                      </p:to>
                                    </p:set>
                                    <p:animEffect transition="in" filter="blinds(horizontal)">
                                      <p:cBhvr>
                                        <p:cTn id="32" dur="500"/>
                                        <p:tgtEl>
                                          <p:spTgt spid="2867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8675">
                                            <p:txEl>
                                              <p:pRg st="7" end="7"/>
                                            </p:txEl>
                                          </p:spTgt>
                                        </p:tgtEl>
                                        <p:attrNameLst>
                                          <p:attrName>style.visibility</p:attrName>
                                        </p:attrNameLst>
                                      </p:cBhvr>
                                      <p:to>
                                        <p:strVal val="visible"/>
                                      </p:to>
                                    </p:set>
                                    <p:animEffect transition="in" filter="blinds(horizontal)">
                                      <p:cBhvr>
                                        <p:cTn id="37"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Rodapé 5"/>
          <p:cNvSpPr>
            <a:spLocks noGrp="1"/>
          </p:cNvSpPr>
          <p:nvPr>
            <p:ph type="ftr" sz="quarter" idx="11"/>
          </p:nvPr>
        </p:nvSpPr>
        <p:spPr/>
        <p:txBody>
          <a:bodyPr/>
          <a:lstStyle/>
          <a:p>
            <a:r>
              <a:rPr lang="pt-BR"/>
              <a:t>djoi@power.ufscar.br</a:t>
            </a:r>
          </a:p>
        </p:txBody>
      </p:sp>
      <p:sp>
        <p:nvSpPr>
          <p:cNvPr id="7" name="Espaço Reservado para Número de Slide 6"/>
          <p:cNvSpPr>
            <a:spLocks noGrp="1"/>
          </p:cNvSpPr>
          <p:nvPr>
            <p:ph type="sldNum" sz="quarter" idx="12"/>
          </p:nvPr>
        </p:nvSpPr>
        <p:spPr/>
        <p:txBody>
          <a:bodyPr/>
          <a:lstStyle/>
          <a:p>
            <a:fld id="{2B0AEC14-C711-47F8-A7E6-79578C05B4FB}" type="slidenum">
              <a:rPr lang="pt-BR"/>
              <a:pPr/>
              <a:t>8</a:t>
            </a:fld>
            <a:endParaRPr lang="pt-BR"/>
          </a:p>
        </p:txBody>
      </p:sp>
      <p:sp>
        <p:nvSpPr>
          <p:cNvPr id="142338" name="Rectangle 2"/>
          <p:cNvSpPr>
            <a:spLocks noGrp="1" noChangeArrowheads="1"/>
          </p:cNvSpPr>
          <p:nvPr>
            <p:ph type="title"/>
          </p:nvPr>
        </p:nvSpPr>
        <p:spPr/>
        <p:txBody>
          <a:bodyPr/>
          <a:lstStyle/>
          <a:p>
            <a:r>
              <a:rPr lang="pt-BR"/>
              <a:t>Técnicas Multivariadas</a:t>
            </a:r>
          </a:p>
        </p:txBody>
      </p:sp>
      <p:sp>
        <p:nvSpPr>
          <p:cNvPr id="142339" name="Rectangle 3"/>
          <p:cNvSpPr>
            <a:spLocks noGrp="1" noChangeArrowheads="1"/>
          </p:cNvSpPr>
          <p:nvPr>
            <p:ph type="body" sz="half" idx="1"/>
          </p:nvPr>
        </p:nvSpPr>
        <p:spPr>
          <a:xfrm>
            <a:off x="457200" y="1828800"/>
            <a:ext cx="8291513" cy="4302125"/>
          </a:xfrm>
        </p:spPr>
        <p:txBody>
          <a:bodyPr/>
          <a:lstStyle/>
          <a:p>
            <a:r>
              <a:rPr lang="pt-BR" sz="2800"/>
              <a:t>Classificação das Técnicas</a:t>
            </a:r>
          </a:p>
          <a:p>
            <a:r>
              <a:rPr lang="pt-BR" sz="2800"/>
              <a:t>Forma geral:</a:t>
            </a:r>
          </a:p>
          <a:p>
            <a:pPr lvl="1"/>
            <a:r>
              <a:rPr lang="pt-BR" sz="2400"/>
              <a:t>Vetores de variáveis:</a:t>
            </a:r>
          </a:p>
          <a:p>
            <a:pPr lvl="1"/>
            <a:endParaRPr lang="pt-BR" sz="2400"/>
          </a:p>
          <a:p>
            <a:pPr lvl="1"/>
            <a:r>
              <a:rPr lang="pt-BR" sz="2400"/>
              <a:t>Classificação das técnicas depende:</a:t>
            </a:r>
          </a:p>
          <a:p>
            <a:pPr lvl="2"/>
            <a:r>
              <a:rPr lang="pt-BR" sz="2000"/>
              <a:t>Da dependência ou independências das variáveis</a:t>
            </a:r>
          </a:p>
          <a:p>
            <a:pPr lvl="2"/>
            <a:r>
              <a:rPr lang="pt-BR" sz="2000"/>
              <a:t>Do número de variáveis dependentes</a:t>
            </a:r>
          </a:p>
          <a:p>
            <a:pPr lvl="2"/>
            <a:r>
              <a:rPr lang="pt-BR" sz="2000"/>
              <a:t>Do tipo de escala (métrica, não-métrica)</a:t>
            </a:r>
          </a:p>
        </p:txBody>
      </p:sp>
      <p:graphicFrame>
        <p:nvGraphicFramePr>
          <p:cNvPr id="142340" name="Object 4"/>
          <p:cNvGraphicFramePr>
            <a:graphicFrameLocks noChangeAspect="1"/>
          </p:cNvGraphicFramePr>
          <p:nvPr>
            <p:ph sz="half" idx="2"/>
          </p:nvPr>
        </p:nvGraphicFramePr>
        <p:xfrm>
          <a:off x="4427538" y="2852738"/>
          <a:ext cx="2232025" cy="604837"/>
        </p:xfrm>
        <a:graphic>
          <a:graphicData uri="http://schemas.openxmlformats.org/presentationml/2006/ole">
            <p:oleObj spid="_x0000_s142340" name="Equation" r:id="rId3" imgW="1015920" imgH="2664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 calcmode="lin" valueType="num">
                                      <p:cBhvr additive="base">
                                        <p:cTn id="7" dur="500" fill="hold"/>
                                        <p:tgtEl>
                                          <p:spTgt spid="142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2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2339">
                                            <p:txEl>
                                              <p:pRg st="1" end="1"/>
                                            </p:txEl>
                                          </p:spTgt>
                                        </p:tgtEl>
                                        <p:attrNameLst>
                                          <p:attrName>style.visibility</p:attrName>
                                        </p:attrNameLst>
                                      </p:cBhvr>
                                      <p:to>
                                        <p:strVal val="visible"/>
                                      </p:to>
                                    </p:set>
                                    <p:anim calcmode="lin" valueType="num">
                                      <p:cBhvr additive="base">
                                        <p:cTn id="13" dur="500" fill="hold"/>
                                        <p:tgtEl>
                                          <p:spTgt spid="142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2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2339">
                                            <p:txEl>
                                              <p:pRg st="2" end="2"/>
                                            </p:txEl>
                                          </p:spTgt>
                                        </p:tgtEl>
                                        <p:attrNameLst>
                                          <p:attrName>style.visibility</p:attrName>
                                        </p:attrNameLst>
                                      </p:cBhvr>
                                      <p:to>
                                        <p:strVal val="visible"/>
                                      </p:to>
                                    </p:set>
                                    <p:anim calcmode="lin" valueType="num">
                                      <p:cBhvr additive="base">
                                        <p:cTn id="19" dur="500" fill="hold"/>
                                        <p:tgtEl>
                                          <p:spTgt spid="142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2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2339">
                                            <p:txEl>
                                              <p:pRg st="4" end="4"/>
                                            </p:txEl>
                                          </p:spTgt>
                                        </p:tgtEl>
                                        <p:attrNameLst>
                                          <p:attrName>style.visibility</p:attrName>
                                        </p:attrNameLst>
                                      </p:cBhvr>
                                      <p:to>
                                        <p:strVal val="visible"/>
                                      </p:to>
                                    </p:set>
                                    <p:anim calcmode="lin" valueType="num">
                                      <p:cBhvr additive="base">
                                        <p:cTn id="25" dur="500" fill="hold"/>
                                        <p:tgtEl>
                                          <p:spTgt spid="1423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2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2339">
                                            <p:txEl>
                                              <p:pRg st="5" end="5"/>
                                            </p:txEl>
                                          </p:spTgt>
                                        </p:tgtEl>
                                        <p:attrNameLst>
                                          <p:attrName>style.visibility</p:attrName>
                                        </p:attrNameLst>
                                      </p:cBhvr>
                                      <p:to>
                                        <p:strVal val="visible"/>
                                      </p:to>
                                    </p:set>
                                    <p:anim calcmode="lin" valueType="num">
                                      <p:cBhvr additive="base">
                                        <p:cTn id="31" dur="500" fill="hold"/>
                                        <p:tgtEl>
                                          <p:spTgt spid="14233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23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2339">
                                            <p:txEl>
                                              <p:pRg st="6" end="6"/>
                                            </p:txEl>
                                          </p:spTgt>
                                        </p:tgtEl>
                                        <p:attrNameLst>
                                          <p:attrName>style.visibility</p:attrName>
                                        </p:attrNameLst>
                                      </p:cBhvr>
                                      <p:to>
                                        <p:strVal val="visible"/>
                                      </p:to>
                                    </p:set>
                                    <p:anim calcmode="lin" valueType="num">
                                      <p:cBhvr additive="base">
                                        <p:cTn id="37" dur="500" fill="hold"/>
                                        <p:tgtEl>
                                          <p:spTgt spid="14233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23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2339">
                                            <p:txEl>
                                              <p:pRg st="7" end="7"/>
                                            </p:txEl>
                                          </p:spTgt>
                                        </p:tgtEl>
                                        <p:attrNameLst>
                                          <p:attrName>style.visibility</p:attrName>
                                        </p:attrNameLst>
                                      </p:cBhvr>
                                      <p:to>
                                        <p:strVal val="visible"/>
                                      </p:to>
                                    </p:set>
                                    <p:anim calcmode="lin" valueType="num">
                                      <p:cBhvr additive="base">
                                        <p:cTn id="43" dur="500" fill="hold"/>
                                        <p:tgtEl>
                                          <p:spTgt spid="14233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23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2340"/>
                                        </p:tgtEl>
                                        <p:attrNameLst>
                                          <p:attrName>style.visibility</p:attrName>
                                        </p:attrNameLst>
                                      </p:cBhvr>
                                      <p:to>
                                        <p:strVal val="visible"/>
                                      </p:to>
                                    </p:set>
                                    <p:anim calcmode="lin" valueType="num">
                                      <p:cBhvr additive="base">
                                        <p:cTn id="49" dur="500" fill="hold"/>
                                        <p:tgtEl>
                                          <p:spTgt spid="142340"/>
                                        </p:tgtEl>
                                        <p:attrNameLst>
                                          <p:attrName>ppt_x</p:attrName>
                                        </p:attrNameLst>
                                      </p:cBhvr>
                                      <p:tavLst>
                                        <p:tav tm="0">
                                          <p:val>
                                            <p:strVal val="#ppt_x"/>
                                          </p:val>
                                        </p:tav>
                                        <p:tav tm="100000">
                                          <p:val>
                                            <p:strVal val="#ppt_x"/>
                                          </p:val>
                                        </p:tav>
                                      </p:tavLst>
                                    </p:anim>
                                    <p:anim calcmode="lin" valueType="num">
                                      <p:cBhvr additive="base">
                                        <p:cTn id="50" dur="500" fill="hold"/>
                                        <p:tgtEl>
                                          <p:spTgt spid="142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Rodapé 4"/>
          <p:cNvSpPr>
            <a:spLocks noGrp="1"/>
          </p:cNvSpPr>
          <p:nvPr>
            <p:ph type="ftr" sz="quarter" idx="11"/>
          </p:nvPr>
        </p:nvSpPr>
        <p:spPr/>
        <p:txBody>
          <a:bodyPr/>
          <a:lstStyle/>
          <a:p>
            <a:r>
              <a:rPr lang="pt-BR"/>
              <a:t>djoi@power.ufscar.br</a:t>
            </a:r>
          </a:p>
        </p:txBody>
      </p:sp>
      <p:sp>
        <p:nvSpPr>
          <p:cNvPr id="6" name="Espaço Reservado para Número de Slide 5"/>
          <p:cNvSpPr>
            <a:spLocks noGrp="1"/>
          </p:cNvSpPr>
          <p:nvPr>
            <p:ph type="sldNum" sz="quarter" idx="12"/>
          </p:nvPr>
        </p:nvSpPr>
        <p:spPr/>
        <p:txBody>
          <a:bodyPr/>
          <a:lstStyle/>
          <a:p>
            <a:fld id="{F71725CD-03F2-4A81-9CA6-5DF1923EDD03}" type="slidenum">
              <a:rPr lang="pt-BR"/>
              <a:pPr/>
              <a:t>9</a:t>
            </a:fld>
            <a:endParaRPr lang="pt-BR"/>
          </a:p>
        </p:txBody>
      </p:sp>
      <p:sp>
        <p:nvSpPr>
          <p:cNvPr id="150530" name="Rectangle 2"/>
          <p:cNvSpPr>
            <a:spLocks noGrp="1" noChangeArrowheads="1"/>
          </p:cNvSpPr>
          <p:nvPr>
            <p:ph type="title"/>
          </p:nvPr>
        </p:nvSpPr>
        <p:spPr/>
        <p:txBody>
          <a:bodyPr/>
          <a:lstStyle/>
          <a:p>
            <a:r>
              <a:rPr lang="pt-BR"/>
              <a:t>Técnicas Multivariadas</a:t>
            </a:r>
          </a:p>
        </p:txBody>
      </p:sp>
      <p:sp>
        <p:nvSpPr>
          <p:cNvPr id="150531" name="Rectangle 3"/>
          <p:cNvSpPr>
            <a:spLocks noGrp="1" noChangeArrowheads="1"/>
          </p:cNvSpPr>
          <p:nvPr>
            <p:ph type="body" idx="1"/>
          </p:nvPr>
        </p:nvSpPr>
        <p:spPr/>
        <p:txBody>
          <a:bodyPr/>
          <a:lstStyle/>
          <a:p>
            <a:r>
              <a:rPr lang="pt-BR"/>
              <a:t>Técnica de Dependência</a:t>
            </a:r>
          </a:p>
          <a:p>
            <a:pPr lvl="1"/>
            <a:r>
              <a:rPr lang="pt-BR" sz="2400"/>
              <a:t>É aquela na qual uma variável ou um conjunto de variáveis é identificado como variável dependente a ser predita ou explicada por outras variáveis independentes;</a:t>
            </a:r>
          </a:p>
          <a:p>
            <a:r>
              <a:rPr lang="pt-BR"/>
              <a:t>Técnica de Interdependência</a:t>
            </a:r>
          </a:p>
          <a:p>
            <a:pPr lvl="1"/>
            <a:r>
              <a:rPr lang="pt-BR" sz="2400"/>
              <a:t>É aquela na qual nenhuma das variáveis é definida como dependente ou independente, mas o procedimento envolve a análise simultânea de todas as variáveis no conjunto.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blinds(horizontal)">
                                      <p:cBhvr>
                                        <p:cTn id="7" dur="500"/>
                                        <p:tgtEl>
                                          <p:spTgt spid="150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0531">
                                            <p:txEl>
                                              <p:pRg st="1" end="1"/>
                                            </p:txEl>
                                          </p:spTgt>
                                        </p:tgtEl>
                                        <p:attrNameLst>
                                          <p:attrName>style.visibility</p:attrName>
                                        </p:attrNameLst>
                                      </p:cBhvr>
                                      <p:to>
                                        <p:strVal val="visible"/>
                                      </p:to>
                                    </p:set>
                                    <p:animEffect transition="in" filter="blinds(horizontal)">
                                      <p:cBhvr>
                                        <p:cTn id="12" dur="500"/>
                                        <p:tgtEl>
                                          <p:spTgt spid="150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0531">
                                            <p:txEl>
                                              <p:pRg st="2" end="2"/>
                                            </p:txEl>
                                          </p:spTgt>
                                        </p:tgtEl>
                                        <p:attrNameLst>
                                          <p:attrName>style.visibility</p:attrName>
                                        </p:attrNameLst>
                                      </p:cBhvr>
                                      <p:to>
                                        <p:strVal val="visible"/>
                                      </p:to>
                                    </p:set>
                                    <p:animEffect transition="in" filter="blinds(horizontal)">
                                      <p:cBhvr>
                                        <p:cTn id="17" dur="500"/>
                                        <p:tgtEl>
                                          <p:spTgt spid="150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0531">
                                            <p:txEl>
                                              <p:pRg st="3" end="3"/>
                                            </p:txEl>
                                          </p:spTgt>
                                        </p:tgtEl>
                                        <p:attrNameLst>
                                          <p:attrName>style.visibility</p:attrName>
                                        </p:attrNameLst>
                                      </p:cBhvr>
                                      <p:to>
                                        <p:strVal val="visible"/>
                                      </p:to>
                                    </p:set>
                                    <p:animEffect transition="in" filter="blinds(horizontal)">
                                      <p:cBhvr>
                                        <p:cTn id="22" dur="500"/>
                                        <p:tgtEl>
                                          <p:spTgt spid="150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867</TotalTime>
  <Words>1648</Words>
  <Application>Microsoft Office PowerPoint</Application>
  <PresentationFormat>Apresentação na tela (4:3)</PresentationFormat>
  <Paragraphs>317</Paragraphs>
  <Slides>37</Slides>
  <Notes>3</Notes>
  <HiddenSlides>0</HiddenSlides>
  <MMClips>0</MMClips>
  <ScaleCrop>false</ScaleCrop>
  <HeadingPairs>
    <vt:vector size="8" baseType="variant">
      <vt:variant>
        <vt:lpstr>Fontes usadas</vt:lpstr>
      </vt:variant>
      <vt:variant>
        <vt:i4>7</vt:i4>
      </vt:variant>
      <vt:variant>
        <vt:lpstr>Tema</vt:lpstr>
      </vt:variant>
      <vt:variant>
        <vt:i4>1</vt:i4>
      </vt:variant>
      <vt:variant>
        <vt:lpstr>Servidores OLE incorporados</vt:lpstr>
      </vt:variant>
      <vt:variant>
        <vt:i4>4</vt:i4>
      </vt:variant>
      <vt:variant>
        <vt:lpstr>Títulos de slides</vt:lpstr>
      </vt:variant>
      <vt:variant>
        <vt:i4>37</vt:i4>
      </vt:variant>
    </vt:vector>
  </HeadingPairs>
  <TitlesOfParts>
    <vt:vector size="49" baseType="lpstr">
      <vt:lpstr>Arial</vt:lpstr>
      <vt:lpstr>Book Antiqua</vt:lpstr>
      <vt:lpstr>Symbol</vt:lpstr>
      <vt:lpstr>宋体</vt:lpstr>
      <vt:lpstr>Times New Roman</vt:lpstr>
      <vt:lpstr>Tahoma</vt:lpstr>
      <vt:lpstr>Wingdings</vt:lpstr>
      <vt:lpstr>Design padrão</vt:lpstr>
      <vt:lpstr>Imagem de bitmap</vt:lpstr>
      <vt:lpstr>Imagem de Bitmap</vt:lpstr>
      <vt:lpstr>Figura (Metarquivo avançado)</vt:lpstr>
      <vt:lpstr>Microsoft Equation 3.0</vt:lpstr>
      <vt:lpstr>Seminário DEs/DEP</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Técnicas Multivariadas</vt:lpstr>
      <vt:lpstr>Análise de Componentes Principais</vt:lpstr>
      <vt:lpstr>Análise de Componentes Principais</vt:lpstr>
      <vt:lpstr>Análise de Componentes Principais</vt:lpstr>
      <vt:lpstr>Análise de Componentes Principais</vt:lpstr>
      <vt:lpstr>Análise de Componentes Principais</vt:lpstr>
      <vt:lpstr>Análise de Componentes Principais</vt:lpstr>
      <vt:lpstr>Análise de Componentes Principais</vt:lpstr>
      <vt:lpstr>Análise de Componentes Principais</vt:lpstr>
      <vt:lpstr>Análise de Componentes Principais</vt:lpstr>
      <vt:lpstr>Análise de Componentes Principais</vt:lpstr>
      <vt:lpstr>Análise Fatorial</vt:lpstr>
      <vt:lpstr>Análise Fatorial</vt:lpstr>
      <vt:lpstr>Análise Fatorial</vt:lpstr>
      <vt:lpstr>Análise Fatorial</vt:lpstr>
      <vt:lpstr>Análise Fatorial</vt:lpstr>
      <vt:lpstr>Slide 29</vt:lpstr>
      <vt:lpstr>Análise Fatorial</vt:lpstr>
      <vt:lpstr>Análise Fatorial</vt:lpstr>
      <vt:lpstr>Análise Fatorial</vt:lpstr>
      <vt:lpstr>Análise Fatorial</vt:lpstr>
      <vt:lpstr>Slide 34</vt:lpstr>
      <vt:lpstr>Slide 35</vt:lpstr>
      <vt:lpstr>Slide 36</vt:lpstr>
      <vt:lpstr>Slide 37</vt:lpstr>
    </vt:vector>
  </TitlesOfParts>
  <Company>DEs/UFSCar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Estrutural</dc:title>
  <dc:creator>Jorge Oishi</dc:creator>
  <cp:lastModifiedBy>Altamir</cp:lastModifiedBy>
  <cp:revision>68</cp:revision>
  <dcterms:created xsi:type="dcterms:W3CDTF">2006-07-19T20:18:45Z</dcterms:created>
  <dcterms:modified xsi:type="dcterms:W3CDTF">2014-05-30T17:33:58Z</dcterms:modified>
</cp:coreProperties>
</file>