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692F42-CA38-46F1-A964-7599506E9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D918E-12F0-429C-9F88-CE0F40ACB1BD}" type="slidenum">
              <a:rPr lang="pt-BR"/>
              <a:pPr/>
              <a:t>1</a:t>
            </a:fld>
            <a:endParaRPr lang="pt-BR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B4A47-A8DB-497B-9494-24E83AC6C4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9A013-3B3C-4C62-8557-99DD25B3C6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D171-7FCB-40B3-8357-7C06D88F5F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1B9C-9BCD-417B-950E-3D43D7B556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07EF-5B22-42F0-AECF-8906A40E6E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E671-9C02-4F01-8A31-06813A981F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C2C7-C647-4073-B70B-00B06B91B9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1D5E0-0ED8-46FD-B76E-50F1442A5A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85E1F-A75C-4652-9563-163D1DE879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2DB53-400A-4701-9CD3-CC1CDD07DB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23B0-5E79-4D81-ACBA-317580DCB5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F51720D-F996-4116-9731-6137E450CD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12" Type="http://schemas.openxmlformats.org/officeDocument/2006/relationships/slide" Target="slide1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10.xml"/><Relationship Id="rId1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5188" y="3370263"/>
            <a:ext cx="735488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6200" y="6162675"/>
            <a:ext cx="14335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08075" y="3657600"/>
            <a:ext cx="6934200" cy="99060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pt-BR" sz="24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CONSTRUÇÃO DE ÂNGULOS E</a:t>
            </a:r>
          </a:p>
          <a:p>
            <a:pPr algn="ctr" eaLnBrk="0" hangingPunct="0">
              <a:defRPr/>
            </a:pPr>
            <a:r>
              <a:rPr lang="pt-BR" sz="24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DIVISÃO DE ÂNGULOS</a:t>
            </a:r>
          </a:p>
        </p:txBody>
      </p:sp>
      <p:sp>
        <p:nvSpPr>
          <p:cNvPr id="307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9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584325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Aula  03</a:t>
            </a:r>
            <a:endParaRPr lang="pt-BR" sz="6000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2060" name="Line 10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1" name="Line 11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3084" name="Picture 1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" fill="hold"/>
                                        <p:tgtEl>
                                          <p:spTgt spid="30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0" fill="hold"/>
                                        <p:tgtEl>
                                          <p:spTgt spid="3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50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4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50" fill="hold"/>
                                        <p:tgtEl>
                                          <p:spTgt spid="30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76875" y="3883025"/>
            <a:ext cx="3022600" cy="523875"/>
            <a:chOff x="3450" y="2446"/>
            <a:chExt cx="1904" cy="330"/>
          </a:xfrm>
        </p:grpSpPr>
        <p:sp>
          <p:nvSpPr>
            <p:cNvPr id="11333" name="Line 4"/>
            <p:cNvSpPr>
              <a:spLocks noChangeShapeType="1"/>
            </p:cNvSpPr>
            <p:nvPr/>
          </p:nvSpPr>
          <p:spPr bwMode="auto">
            <a:xfrm flipH="1">
              <a:off x="3652" y="2573"/>
              <a:ext cx="147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34" name="Text Box 5"/>
            <p:cNvSpPr txBox="1">
              <a:spLocks noChangeArrowheads="1"/>
            </p:cNvSpPr>
            <p:nvPr/>
          </p:nvSpPr>
          <p:spPr bwMode="auto">
            <a:xfrm>
              <a:off x="3450" y="252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1335" name="Text Box 6"/>
            <p:cNvSpPr txBox="1">
              <a:spLocks noChangeArrowheads="1"/>
            </p:cNvSpPr>
            <p:nvPr/>
          </p:nvSpPr>
          <p:spPr bwMode="auto">
            <a:xfrm>
              <a:off x="5122" y="244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000">
                <a:latin typeface="Times New Roman" charset="0"/>
              </a:endParaRPr>
            </a:p>
          </p:txBody>
        </p:sp>
      </p:grp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39385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2.</a:t>
            </a:r>
            <a:r>
              <a:rPr lang="pt-BR" sz="1500" b="1">
                <a:solidFill>
                  <a:schemeClr val="accent2"/>
                </a:solidFill>
              </a:rPr>
              <a:t> Constrói-se um ângulo de 90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  <a:endParaRPr lang="pt-BR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09600" y="4708525"/>
            <a:ext cx="76819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3.</a:t>
            </a:r>
            <a:r>
              <a:rPr lang="pt-BR" sz="1500" b="1">
                <a:solidFill>
                  <a:schemeClr val="accent2"/>
                </a:solidFill>
              </a:rPr>
              <a:t> Traça-se a bissetriz do ângulo de 90</a:t>
            </a:r>
            <a:r>
              <a:rPr lang="pt-BR" sz="1500" b="1" baseline="30000">
                <a:solidFill>
                  <a:schemeClr val="accent2"/>
                </a:solidFill>
              </a:rPr>
              <a:t>o </a:t>
            </a:r>
            <a:r>
              <a:rPr lang="pt-BR" sz="1500" b="1">
                <a:solidFill>
                  <a:schemeClr val="accent2"/>
                </a:solidFill>
              </a:rPr>
              <a:t>dividindo-o em dois ângulos de 45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  <a:endParaRPr lang="pt-BR" sz="2400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4345" name="Text Box 9"/>
          <p:cNvSpPr txBox="1">
            <a:spLocks noChangeAspect="1" noChangeArrowheads="1"/>
          </p:cNvSpPr>
          <p:nvPr/>
        </p:nvSpPr>
        <p:spPr bwMode="auto">
          <a:xfrm>
            <a:off x="609600" y="5257800"/>
            <a:ext cx="5105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 b="1">
                <a:solidFill>
                  <a:schemeClr val="accent2"/>
                </a:solidFill>
              </a:rPr>
              <a:t> Em seguida traça-se a bissetriz do ângulo de 45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endParaRPr lang="pt-BR" sz="1500" b="1">
              <a:solidFill>
                <a:schemeClr val="accent2"/>
              </a:solidFill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endParaRPr lang="pt-BR" sz="1500" b="1">
              <a:solidFill>
                <a:schemeClr val="accent2"/>
              </a:solidFill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pt-BR" sz="1500" b="1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0" y="833438"/>
            <a:ext cx="91440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8. CONSTRUIR UM ÂNGULO DE 22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 30’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97550" y="2505075"/>
            <a:ext cx="1654175" cy="1579563"/>
            <a:chOff x="2329" y="1827"/>
            <a:chExt cx="1237" cy="1237"/>
          </a:xfrm>
        </p:grpSpPr>
        <p:sp>
          <p:nvSpPr>
            <p:cNvPr id="11330" name="Line 12"/>
            <p:cNvSpPr>
              <a:spLocks noChangeShapeType="1"/>
            </p:cNvSpPr>
            <p:nvPr/>
          </p:nvSpPr>
          <p:spPr bwMode="auto">
            <a:xfrm flipV="1">
              <a:off x="2329" y="1827"/>
              <a:ext cx="1237" cy="123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31" name="Line 13"/>
            <p:cNvSpPr>
              <a:spLocks noChangeShapeType="1"/>
            </p:cNvSpPr>
            <p:nvPr/>
          </p:nvSpPr>
          <p:spPr bwMode="auto">
            <a:xfrm flipH="1" flipV="1">
              <a:off x="3288" y="1992"/>
              <a:ext cx="180" cy="5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32" name="Line 14"/>
            <p:cNvSpPr>
              <a:spLocks noChangeShapeType="1"/>
            </p:cNvSpPr>
            <p:nvPr/>
          </p:nvSpPr>
          <p:spPr bwMode="auto">
            <a:xfrm flipH="1" flipV="1">
              <a:off x="3349" y="1925"/>
              <a:ext cx="52" cy="18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797550" y="3228975"/>
            <a:ext cx="2160588" cy="855663"/>
            <a:chOff x="2329" y="2394"/>
            <a:chExt cx="1616" cy="670"/>
          </a:xfrm>
        </p:grpSpPr>
        <p:sp>
          <p:nvSpPr>
            <p:cNvPr id="11325" name="Line 16"/>
            <p:cNvSpPr>
              <a:spLocks noChangeShapeType="1"/>
            </p:cNvSpPr>
            <p:nvPr/>
          </p:nvSpPr>
          <p:spPr bwMode="auto">
            <a:xfrm flipV="1">
              <a:off x="2329" y="2394"/>
              <a:ext cx="1616" cy="67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26" name="Line 17"/>
            <p:cNvSpPr>
              <a:spLocks noChangeShapeType="1"/>
            </p:cNvSpPr>
            <p:nvPr/>
          </p:nvSpPr>
          <p:spPr bwMode="auto">
            <a:xfrm flipV="1">
              <a:off x="3463" y="2588"/>
              <a:ext cx="14" cy="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27" name="Line 18"/>
            <p:cNvSpPr>
              <a:spLocks noChangeShapeType="1"/>
            </p:cNvSpPr>
            <p:nvPr/>
          </p:nvSpPr>
          <p:spPr bwMode="auto">
            <a:xfrm flipV="1">
              <a:off x="3477" y="2494"/>
              <a:ext cx="1" cy="9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28" name="Line 19"/>
            <p:cNvSpPr>
              <a:spLocks noChangeShapeType="1"/>
            </p:cNvSpPr>
            <p:nvPr/>
          </p:nvSpPr>
          <p:spPr bwMode="auto">
            <a:xfrm flipH="1" flipV="1">
              <a:off x="3477" y="2588"/>
              <a:ext cx="67" cy="6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329" name="Line 20"/>
            <p:cNvSpPr>
              <a:spLocks noChangeShapeType="1"/>
            </p:cNvSpPr>
            <p:nvPr/>
          </p:nvSpPr>
          <p:spPr bwMode="auto">
            <a:xfrm flipH="1" flipV="1">
              <a:off x="3401" y="2533"/>
              <a:ext cx="76" cy="5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029200" y="1849438"/>
            <a:ext cx="2011363" cy="2563812"/>
            <a:chOff x="3168" y="1165"/>
            <a:chExt cx="1267" cy="1615"/>
          </a:xfrm>
        </p:grpSpPr>
        <p:grpSp>
          <p:nvGrpSpPr>
            <p:cNvPr id="11291" name="Group 22"/>
            <p:cNvGrpSpPr>
              <a:grpSpLocks/>
            </p:cNvGrpSpPr>
            <p:nvPr/>
          </p:nvGrpSpPr>
          <p:grpSpPr bwMode="auto">
            <a:xfrm>
              <a:off x="3257" y="1977"/>
              <a:ext cx="1019" cy="652"/>
              <a:chOff x="3257" y="1977"/>
              <a:chExt cx="1019" cy="652"/>
            </a:xfrm>
          </p:grpSpPr>
          <p:sp>
            <p:nvSpPr>
              <p:cNvPr id="11310" name="Line 23"/>
              <p:cNvSpPr>
                <a:spLocks noChangeShapeType="1"/>
              </p:cNvSpPr>
              <p:nvPr/>
            </p:nvSpPr>
            <p:spPr bwMode="auto">
              <a:xfrm flipV="1">
                <a:off x="4275" y="2535"/>
                <a:ext cx="1" cy="9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1" name="Line 24"/>
              <p:cNvSpPr>
                <a:spLocks noChangeShapeType="1"/>
              </p:cNvSpPr>
              <p:nvPr/>
            </p:nvSpPr>
            <p:spPr bwMode="auto">
              <a:xfrm flipH="1" flipV="1">
                <a:off x="4263" y="2442"/>
                <a:ext cx="13" cy="9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2" name="Line 25"/>
              <p:cNvSpPr>
                <a:spLocks noChangeShapeType="1"/>
              </p:cNvSpPr>
              <p:nvPr/>
            </p:nvSpPr>
            <p:spPr bwMode="auto">
              <a:xfrm flipH="1" flipV="1">
                <a:off x="4234" y="2353"/>
                <a:ext cx="29" cy="8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3" name="Line 26"/>
              <p:cNvSpPr>
                <a:spLocks noChangeShapeType="1"/>
              </p:cNvSpPr>
              <p:nvPr/>
            </p:nvSpPr>
            <p:spPr bwMode="auto">
              <a:xfrm flipH="1" flipV="1">
                <a:off x="4191" y="2269"/>
                <a:ext cx="43" cy="8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4" name="Line 27"/>
              <p:cNvSpPr>
                <a:spLocks noChangeShapeType="1"/>
              </p:cNvSpPr>
              <p:nvPr/>
            </p:nvSpPr>
            <p:spPr bwMode="auto">
              <a:xfrm flipH="1" flipV="1">
                <a:off x="4135" y="2192"/>
                <a:ext cx="56" cy="7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5" name="Line 28"/>
              <p:cNvSpPr>
                <a:spLocks noChangeShapeType="1"/>
              </p:cNvSpPr>
              <p:nvPr/>
            </p:nvSpPr>
            <p:spPr bwMode="auto">
              <a:xfrm flipH="1" flipV="1">
                <a:off x="4067" y="2125"/>
                <a:ext cx="68" cy="6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6" name="Line 29"/>
              <p:cNvSpPr>
                <a:spLocks noChangeShapeType="1"/>
              </p:cNvSpPr>
              <p:nvPr/>
            </p:nvSpPr>
            <p:spPr bwMode="auto">
              <a:xfrm flipH="1" flipV="1">
                <a:off x="3988" y="2069"/>
                <a:ext cx="79" cy="5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7" name="Line 30"/>
              <p:cNvSpPr>
                <a:spLocks noChangeShapeType="1"/>
              </p:cNvSpPr>
              <p:nvPr/>
            </p:nvSpPr>
            <p:spPr bwMode="auto">
              <a:xfrm flipH="1" flipV="1">
                <a:off x="3902" y="2025"/>
                <a:ext cx="86" cy="4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8" name="Line 31"/>
              <p:cNvSpPr>
                <a:spLocks noChangeShapeType="1"/>
              </p:cNvSpPr>
              <p:nvPr/>
            </p:nvSpPr>
            <p:spPr bwMode="auto">
              <a:xfrm flipH="1" flipV="1">
                <a:off x="3810" y="1994"/>
                <a:ext cx="92" cy="3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19" name="Line 32"/>
              <p:cNvSpPr>
                <a:spLocks noChangeShapeType="1"/>
              </p:cNvSpPr>
              <p:nvPr/>
            </p:nvSpPr>
            <p:spPr bwMode="auto">
              <a:xfrm flipH="1" flipV="1">
                <a:off x="3713" y="1978"/>
                <a:ext cx="97" cy="1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0" name="Line 33"/>
              <p:cNvSpPr>
                <a:spLocks noChangeShapeType="1"/>
              </p:cNvSpPr>
              <p:nvPr/>
            </p:nvSpPr>
            <p:spPr bwMode="auto">
              <a:xfrm flipH="1" flipV="1">
                <a:off x="3615" y="1977"/>
                <a:ext cx="98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1" name="Line 34"/>
              <p:cNvSpPr>
                <a:spLocks noChangeShapeType="1"/>
              </p:cNvSpPr>
              <p:nvPr/>
            </p:nvSpPr>
            <p:spPr bwMode="auto">
              <a:xfrm flipH="1">
                <a:off x="3519" y="1977"/>
                <a:ext cx="96" cy="1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2" name="Line 35"/>
              <p:cNvSpPr>
                <a:spLocks noChangeShapeType="1"/>
              </p:cNvSpPr>
              <p:nvPr/>
            </p:nvSpPr>
            <p:spPr bwMode="auto">
              <a:xfrm flipH="1">
                <a:off x="3425" y="1990"/>
                <a:ext cx="94" cy="2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3" name="Line 36"/>
              <p:cNvSpPr>
                <a:spLocks noChangeShapeType="1"/>
              </p:cNvSpPr>
              <p:nvPr/>
            </p:nvSpPr>
            <p:spPr bwMode="auto">
              <a:xfrm flipH="1">
                <a:off x="3337" y="2017"/>
                <a:ext cx="88" cy="4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4" name="Line 37"/>
              <p:cNvSpPr>
                <a:spLocks noChangeShapeType="1"/>
              </p:cNvSpPr>
              <p:nvPr/>
            </p:nvSpPr>
            <p:spPr bwMode="auto">
              <a:xfrm flipH="1">
                <a:off x="3257" y="2057"/>
                <a:ext cx="8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1292" name="Group 38"/>
            <p:cNvGrpSpPr>
              <a:grpSpLocks/>
            </p:cNvGrpSpPr>
            <p:nvPr/>
          </p:nvGrpSpPr>
          <p:grpSpPr bwMode="auto">
            <a:xfrm>
              <a:off x="3340" y="1947"/>
              <a:ext cx="11" cy="217"/>
              <a:chOff x="3340" y="1947"/>
              <a:chExt cx="11" cy="217"/>
            </a:xfrm>
          </p:grpSpPr>
          <p:sp>
            <p:nvSpPr>
              <p:cNvPr id="11308" name="Line 39"/>
              <p:cNvSpPr>
                <a:spLocks noChangeShapeType="1"/>
              </p:cNvSpPr>
              <p:nvPr/>
            </p:nvSpPr>
            <p:spPr bwMode="auto">
              <a:xfrm flipH="1">
                <a:off x="3340" y="1947"/>
                <a:ext cx="11" cy="10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09" name="Line 40"/>
              <p:cNvSpPr>
                <a:spLocks noChangeShapeType="1"/>
              </p:cNvSpPr>
              <p:nvPr/>
            </p:nvSpPr>
            <p:spPr bwMode="auto">
              <a:xfrm>
                <a:off x="3340" y="2055"/>
                <a:ext cx="11" cy="10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1293" name="Group 41"/>
            <p:cNvGrpSpPr>
              <a:grpSpLocks/>
            </p:cNvGrpSpPr>
            <p:nvPr/>
          </p:nvGrpSpPr>
          <p:grpSpPr bwMode="auto">
            <a:xfrm>
              <a:off x="3872" y="2010"/>
              <a:ext cx="196" cy="108"/>
              <a:chOff x="3872" y="2010"/>
              <a:chExt cx="196" cy="108"/>
            </a:xfrm>
          </p:grpSpPr>
          <p:sp>
            <p:nvSpPr>
              <p:cNvPr id="11306" name="Line 42"/>
              <p:cNvSpPr>
                <a:spLocks noChangeShapeType="1"/>
              </p:cNvSpPr>
              <p:nvPr/>
            </p:nvSpPr>
            <p:spPr bwMode="auto">
              <a:xfrm flipH="1">
                <a:off x="3965" y="2010"/>
                <a:ext cx="103" cy="4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07" name="Line 43"/>
              <p:cNvSpPr>
                <a:spLocks noChangeShapeType="1"/>
              </p:cNvSpPr>
              <p:nvPr/>
            </p:nvSpPr>
            <p:spPr bwMode="auto">
              <a:xfrm flipH="1">
                <a:off x="3872" y="2056"/>
                <a:ext cx="93" cy="6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294" name="Text Box 44"/>
            <p:cNvSpPr txBox="1">
              <a:spLocks noChangeArrowheads="1"/>
            </p:cNvSpPr>
            <p:nvPr/>
          </p:nvSpPr>
          <p:spPr bwMode="auto">
            <a:xfrm>
              <a:off x="3168" y="189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FF0000"/>
                  </a:solidFill>
                </a:rPr>
                <a:t>3</a:t>
              </a:r>
              <a:endParaRPr lang="pt-BR" sz="2400">
                <a:latin typeface="Times New Roman" charset="0"/>
              </a:endParaRPr>
            </a:p>
          </p:txBody>
        </p:sp>
        <p:grpSp>
          <p:nvGrpSpPr>
            <p:cNvPr id="11295" name="Group 45"/>
            <p:cNvGrpSpPr>
              <a:grpSpLocks/>
            </p:cNvGrpSpPr>
            <p:nvPr/>
          </p:nvGrpSpPr>
          <p:grpSpPr bwMode="auto">
            <a:xfrm>
              <a:off x="3549" y="1446"/>
              <a:ext cx="352" cy="212"/>
              <a:chOff x="3549" y="1446"/>
              <a:chExt cx="352" cy="212"/>
            </a:xfrm>
          </p:grpSpPr>
          <p:sp>
            <p:nvSpPr>
              <p:cNvPr id="11299" name="Text Box 46"/>
              <p:cNvSpPr txBox="1">
                <a:spLocks noChangeArrowheads="1"/>
              </p:cNvSpPr>
              <p:nvPr/>
            </p:nvSpPr>
            <p:spPr bwMode="auto">
              <a:xfrm>
                <a:off x="3714" y="144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4</a:t>
                </a:r>
                <a:endParaRPr lang="pt-BR" sz="2400">
                  <a:latin typeface="Times New Roman" charset="0"/>
                </a:endParaRPr>
              </a:p>
            </p:txBody>
          </p:sp>
          <p:grpSp>
            <p:nvGrpSpPr>
              <p:cNvPr id="11300" name="Group 47"/>
              <p:cNvGrpSpPr>
                <a:grpSpLocks/>
              </p:cNvGrpSpPr>
              <p:nvPr/>
            </p:nvGrpSpPr>
            <p:grpSpPr bwMode="auto">
              <a:xfrm>
                <a:off x="3549" y="1492"/>
                <a:ext cx="197" cy="109"/>
                <a:chOff x="3549" y="1492"/>
                <a:chExt cx="197" cy="109"/>
              </a:xfrm>
            </p:grpSpPr>
            <p:sp>
              <p:nvSpPr>
                <p:cNvPr id="11304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3652" y="1538"/>
                  <a:ext cx="94" cy="63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05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3549" y="1492"/>
                  <a:ext cx="103" cy="4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1301" name="Group 50"/>
              <p:cNvGrpSpPr>
                <a:grpSpLocks/>
              </p:cNvGrpSpPr>
              <p:nvPr/>
            </p:nvGrpSpPr>
            <p:grpSpPr bwMode="auto">
              <a:xfrm>
                <a:off x="3560" y="1492"/>
                <a:ext cx="196" cy="109"/>
                <a:chOff x="3560" y="1492"/>
                <a:chExt cx="196" cy="109"/>
              </a:xfrm>
            </p:grpSpPr>
            <p:sp>
              <p:nvSpPr>
                <p:cNvPr id="11302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652" y="1492"/>
                  <a:ext cx="104" cy="4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03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560" y="1538"/>
                  <a:ext cx="92" cy="63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1296" name="Line 53"/>
            <p:cNvSpPr>
              <a:spLocks noChangeShapeType="1"/>
            </p:cNvSpPr>
            <p:nvPr/>
          </p:nvSpPr>
          <p:spPr bwMode="auto">
            <a:xfrm flipV="1">
              <a:off x="3652" y="1165"/>
              <a:ext cx="1" cy="140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297" name="Text Box 54"/>
            <p:cNvSpPr txBox="1">
              <a:spLocks noChangeArrowheads="1"/>
            </p:cNvSpPr>
            <p:nvPr/>
          </p:nvSpPr>
          <p:spPr bwMode="auto">
            <a:xfrm>
              <a:off x="4248" y="256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FF0000"/>
                  </a:solidFill>
                </a:rPr>
                <a:t>1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1298" name="Text Box 55"/>
            <p:cNvSpPr txBox="1">
              <a:spLocks noChangeArrowheads="1"/>
            </p:cNvSpPr>
            <p:nvPr/>
          </p:nvSpPr>
          <p:spPr bwMode="auto">
            <a:xfrm>
              <a:off x="3870" y="185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FF0000"/>
                  </a:solidFill>
                </a:rPr>
                <a:t>2</a:t>
              </a:r>
              <a:endParaRPr lang="pt-BR" sz="1600">
                <a:latin typeface="Times New Roman" charset="0"/>
              </a:endParaRPr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5795963" y="2943225"/>
            <a:ext cx="2506662" cy="1149350"/>
            <a:chOff x="3651" y="1854"/>
            <a:chExt cx="1579" cy="724"/>
          </a:xfrm>
        </p:grpSpPr>
        <p:sp>
          <p:nvSpPr>
            <p:cNvPr id="11288" name="Rectangle 57"/>
            <p:cNvSpPr>
              <a:spLocks noChangeArrowheads="1"/>
            </p:cNvSpPr>
            <p:nvPr/>
          </p:nvSpPr>
          <p:spPr bwMode="auto">
            <a:xfrm>
              <a:off x="3652" y="2568"/>
              <a:ext cx="1474" cy="1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pt-BR" sz="2400">
                <a:solidFill>
                  <a:srgbClr val="CC0000"/>
                </a:solidFill>
                <a:latin typeface="Times New Roman" charset="0"/>
              </a:endParaRPr>
            </a:p>
          </p:txBody>
        </p:sp>
        <p:sp>
          <p:nvSpPr>
            <p:cNvPr id="11289" name="Freeform 58"/>
            <p:cNvSpPr>
              <a:spLocks/>
            </p:cNvSpPr>
            <p:nvPr/>
          </p:nvSpPr>
          <p:spPr bwMode="auto">
            <a:xfrm>
              <a:off x="3651" y="2030"/>
              <a:ext cx="1364" cy="547"/>
            </a:xfrm>
            <a:custGeom>
              <a:avLst/>
              <a:gdLst>
                <a:gd name="T0" fmla="*/ 0 w 14586"/>
                <a:gd name="T1" fmla="*/ 6024 h 6124"/>
                <a:gd name="T2" fmla="*/ 14545 w 14586"/>
                <a:gd name="T3" fmla="*/ 0 h 6124"/>
                <a:gd name="T4" fmla="*/ 14586 w 14586"/>
                <a:gd name="T5" fmla="*/ 101 h 6124"/>
                <a:gd name="T6" fmla="*/ 42 w 14586"/>
                <a:gd name="T7" fmla="*/ 6124 h 6124"/>
                <a:gd name="T8" fmla="*/ 0 w 14586"/>
                <a:gd name="T9" fmla="*/ 6024 h 6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86"/>
                <a:gd name="T16" fmla="*/ 0 h 6124"/>
                <a:gd name="T17" fmla="*/ 14586 w 14586"/>
                <a:gd name="T18" fmla="*/ 6124 h 6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86" h="6124">
                  <a:moveTo>
                    <a:pt x="0" y="6024"/>
                  </a:moveTo>
                  <a:lnTo>
                    <a:pt x="14545" y="0"/>
                  </a:lnTo>
                  <a:lnTo>
                    <a:pt x="14586" y="101"/>
                  </a:lnTo>
                  <a:lnTo>
                    <a:pt x="42" y="6124"/>
                  </a:lnTo>
                  <a:lnTo>
                    <a:pt x="0" y="6024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290" name="Text Box 59"/>
            <p:cNvSpPr txBox="1">
              <a:spLocks noChangeArrowheads="1"/>
            </p:cNvSpPr>
            <p:nvPr/>
          </p:nvSpPr>
          <p:spPr bwMode="auto">
            <a:xfrm>
              <a:off x="4998" y="185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</p:grp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609600" y="36576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Seja dado o segmento OB.</a:t>
            </a:r>
            <a:endParaRPr lang="pt-BR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609600" y="5775325"/>
            <a:ext cx="3581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5.</a:t>
            </a:r>
            <a:r>
              <a:rPr lang="pt-BR" sz="1500" b="1">
                <a:solidFill>
                  <a:schemeClr val="accent2"/>
                </a:solidFill>
              </a:rPr>
              <a:t> Obtendo assim o ângulo de 22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30’. </a:t>
            </a:r>
          </a:p>
        </p:txBody>
      </p:sp>
      <p:sp>
        <p:nvSpPr>
          <p:cNvPr id="14398" name="AutoShape 6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399" name="AutoShape 6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400" name="AutoShape 6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281" name="AutoShape 6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11282" name="Group 66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11286" name="Line 67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7" name="Line 68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14405" name="Picture 69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6" name="Picture 70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7" name="Picture 71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250" fill="hold"/>
                                        <p:tgtEl>
                                          <p:spTgt spid="143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8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250" fill="hold"/>
                                        <p:tgtEl>
                                          <p:spTgt spid="144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05"/>
                  </p:tgtEl>
                </p:cond>
              </p:nextCondLst>
            </p:seq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05"/>
                </p:tgtEl>
              </p:cMediaNode>
            </p:audio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4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50" fill="hold"/>
                                        <p:tgtEl>
                                          <p:spTgt spid="144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06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06"/>
                </p:tgtEl>
              </p:cMediaNode>
            </p:audio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6" dur="250" fill="hold"/>
                                        <p:tgtEl>
                                          <p:spTgt spid="144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07"/>
                  </p:tgtEl>
                </p:cond>
              </p:nextCondLst>
            </p:seq>
            <p:audio>
              <p:cMediaNode>
                <p:cTn id="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07"/>
                </p:tgtEl>
              </p:cMediaNode>
            </p:audio>
          </p:childTnLst>
        </p:cTn>
      </p:par>
    </p:tnLst>
    <p:bldLst>
      <p:bldP spid="14343" grpId="0" build="p" autoUpdateAnimBg="0"/>
      <p:bldP spid="14344" grpId="0" build="p" autoUpdateAnimBg="0"/>
      <p:bldP spid="14345" grpId="0" build="p" autoUpdateAnimBg="0"/>
      <p:bldP spid="14396" grpId="0" build="p" autoUpdateAnimBg="0"/>
      <p:bldP spid="1439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4670425"/>
            <a:ext cx="5257800" cy="787400"/>
            <a:chOff x="432" y="2558"/>
            <a:chExt cx="3312" cy="496"/>
          </a:xfrm>
        </p:grpSpPr>
        <p:sp>
          <p:nvSpPr>
            <p:cNvPr id="12346" name="Text Box 4"/>
            <p:cNvSpPr txBox="1">
              <a:spLocks noChangeAspect="1" noChangeArrowheads="1"/>
            </p:cNvSpPr>
            <p:nvPr/>
          </p:nvSpPr>
          <p:spPr bwMode="auto">
            <a:xfrm>
              <a:off x="432" y="2558"/>
              <a:ext cx="331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11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3.</a:t>
              </a:r>
              <a:r>
                <a:rPr lang="pt-BR" sz="1500" b="1">
                  <a:solidFill>
                    <a:schemeClr val="accent2"/>
                  </a:solidFill>
                </a:rPr>
                <a:t> Com centro em 1, com a mesma abertura marca-se 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endParaRPr lang="pt-BR" sz="1500" b="1">
                <a:solidFill>
                  <a:schemeClr val="accent2"/>
                </a:solidFill>
              </a:endParaRP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	</a:t>
              </a:r>
            </a:p>
          </p:txBody>
        </p:sp>
        <p:sp>
          <p:nvSpPr>
            <p:cNvPr id="12347" name="Rectangle 5"/>
            <p:cNvSpPr>
              <a:spLocks noChangeArrowheads="1"/>
            </p:cNvSpPr>
            <p:nvPr/>
          </p:nvSpPr>
          <p:spPr bwMode="auto">
            <a:xfrm>
              <a:off x="573" y="2736"/>
              <a:ext cx="316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ponto 3 sobre o arco, ainda com a mesma abertura e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centro em 2 marca-se o ponto 4 sobre o mesmo arco.</a:t>
              </a:r>
            </a:p>
          </p:txBody>
        </p:sp>
      </p:grp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3425825"/>
            <a:ext cx="3810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Seja dado o ângulo AÔB igual a 90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85800" y="5486400"/>
            <a:ext cx="8153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 b="1">
                <a:solidFill>
                  <a:schemeClr val="accent2"/>
                </a:solidFill>
              </a:rPr>
              <a:t> Une-se os pontos 3 e 4 ao vértice “ O” dividindo assim o ângulo em 3 partes iguais.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0" y="812800"/>
            <a:ext cx="91440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9. DIVIDIR UM ÂNGULO AÔB DE 90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 EM TRÊS PARTES IGUAIS.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908675" y="2451100"/>
            <a:ext cx="2212975" cy="2270125"/>
            <a:chOff x="3722" y="1544"/>
            <a:chExt cx="1394" cy="1430"/>
          </a:xfrm>
        </p:grpSpPr>
        <p:grpSp>
          <p:nvGrpSpPr>
            <p:cNvPr id="12331" name="Group 10"/>
            <p:cNvGrpSpPr>
              <a:grpSpLocks/>
            </p:cNvGrpSpPr>
            <p:nvPr/>
          </p:nvGrpSpPr>
          <p:grpSpPr bwMode="auto">
            <a:xfrm>
              <a:off x="3848" y="1653"/>
              <a:ext cx="1151" cy="1151"/>
              <a:chOff x="3848" y="1653"/>
              <a:chExt cx="1151" cy="1151"/>
            </a:xfrm>
          </p:grpSpPr>
          <p:sp>
            <p:nvSpPr>
              <p:cNvPr id="12334" name="Line 11"/>
              <p:cNvSpPr>
                <a:spLocks noChangeShapeType="1"/>
              </p:cNvSpPr>
              <p:nvPr/>
            </p:nvSpPr>
            <p:spPr bwMode="auto">
              <a:xfrm flipH="1" flipV="1">
                <a:off x="4997" y="2652"/>
                <a:ext cx="2" cy="15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35" name="Line 12"/>
              <p:cNvSpPr>
                <a:spLocks noChangeShapeType="1"/>
              </p:cNvSpPr>
              <p:nvPr/>
            </p:nvSpPr>
            <p:spPr bwMode="auto">
              <a:xfrm flipH="1" flipV="1">
                <a:off x="4974" y="2500"/>
                <a:ext cx="23" cy="15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36" name="Line 13"/>
              <p:cNvSpPr>
                <a:spLocks noChangeShapeType="1"/>
              </p:cNvSpPr>
              <p:nvPr/>
            </p:nvSpPr>
            <p:spPr bwMode="auto">
              <a:xfrm flipH="1" flipV="1">
                <a:off x="4929" y="2353"/>
                <a:ext cx="45" cy="14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37" name="Line 14"/>
              <p:cNvSpPr>
                <a:spLocks noChangeShapeType="1"/>
              </p:cNvSpPr>
              <p:nvPr/>
            </p:nvSpPr>
            <p:spPr bwMode="auto">
              <a:xfrm flipH="1" flipV="1">
                <a:off x="4864" y="2215"/>
                <a:ext cx="65" cy="13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38" name="Line 15"/>
              <p:cNvSpPr>
                <a:spLocks noChangeShapeType="1"/>
              </p:cNvSpPr>
              <p:nvPr/>
            </p:nvSpPr>
            <p:spPr bwMode="auto">
              <a:xfrm flipH="1" flipV="1">
                <a:off x="4781" y="2086"/>
                <a:ext cx="83" cy="12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39" name="Line 16"/>
              <p:cNvSpPr>
                <a:spLocks noChangeShapeType="1"/>
              </p:cNvSpPr>
              <p:nvPr/>
            </p:nvSpPr>
            <p:spPr bwMode="auto">
              <a:xfrm flipH="1" flipV="1">
                <a:off x="4681" y="1971"/>
                <a:ext cx="100" cy="11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40" name="Line 17"/>
              <p:cNvSpPr>
                <a:spLocks noChangeShapeType="1"/>
              </p:cNvSpPr>
              <p:nvPr/>
            </p:nvSpPr>
            <p:spPr bwMode="auto">
              <a:xfrm flipH="1" flipV="1">
                <a:off x="4566" y="1871"/>
                <a:ext cx="115" cy="10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41" name="Line 18"/>
              <p:cNvSpPr>
                <a:spLocks noChangeShapeType="1"/>
              </p:cNvSpPr>
              <p:nvPr/>
            </p:nvSpPr>
            <p:spPr bwMode="auto">
              <a:xfrm flipH="1" flipV="1">
                <a:off x="4437" y="1788"/>
                <a:ext cx="129" cy="8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42" name="Line 19"/>
              <p:cNvSpPr>
                <a:spLocks noChangeShapeType="1"/>
              </p:cNvSpPr>
              <p:nvPr/>
            </p:nvSpPr>
            <p:spPr bwMode="auto">
              <a:xfrm flipH="1" flipV="1">
                <a:off x="4299" y="1723"/>
                <a:ext cx="138" cy="6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43" name="Line 20"/>
              <p:cNvSpPr>
                <a:spLocks noChangeShapeType="1"/>
              </p:cNvSpPr>
              <p:nvPr/>
            </p:nvSpPr>
            <p:spPr bwMode="auto">
              <a:xfrm flipH="1" flipV="1">
                <a:off x="4152" y="1679"/>
                <a:ext cx="147" cy="4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44" name="Line 21"/>
              <p:cNvSpPr>
                <a:spLocks noChangeShapeType="1"/>
              </p:cNvSpPr>
              <p:nvPr/>
            </p:nvSpPr>
            <p:spPr bwMode="auto">
              <a:xfrm flipH="1" flipV="1">
                <a:off x="4000" y="1655"/>
                <a:ext cx="152" cy="2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45" name="Line 22"/>
              <p:cNvSpPr>
                <a:spLocks noChangeShapeType="1"/>
              </p:cNvSpPr>
              <p:nvPr/>
            </p:nvSpPr>
            <p:spPr bwMode="auto">
              <a:xfrm flipH="1" flipV="1">
                <a:off x="3848" y="1653"/>
                <a:ext cx="152" cy="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2332" name="Text Box 23"/>
            <p:cNvSpPr txBox="1">
              <a:spLocks noChangeArrowheads="1"/>
            </p:cNvSpPr>
            <p:nvPr/>
          </p:nvSpPr>
          <p:spPr bwMode="auto">
            <a:xfrm>
              <a:off x="4929" y="276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1600" b="1">
                  <a:solidFill>
                    <a:srgbClr val="FF0000"/>
                  </a:solidFill>
                </a:rPr>
                <a:t>1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2333" name="Text Box 24"/>
            <p:cNvSpPr txBox="1">
              <a:spLocks noChangeArrowheads="1"/>
            </p:cNvSpPr>
            <p:nvPr/>
          </p:nvSpPr>
          <p:spPr bwMode="auto">
            <a:xfrm>
              <a:off x="3722" y="154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1600" b="1">
                  <a:solidFill>
                    <a:srgbClr val="FF0000"/>
                  </a:solidFill>
                </a:rPr>
                <a:t>2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881813" y="2511425"/>
            <a:ext cx="1125537" cy="1211263"/>
            <a:chOff x="4335" y="1582"/>
            <a:chExt cx="709" cy="763"/>
          </a:xfrm>
        </p:grpSpPr>
        <p:sp>
          <p:nvSpPr>
            <p:cNvPr id="12327" name="Line 26"/>
            <p:cNvSpPr>
              <a:spLocks noChangeShapeType="1"/>
            </p:cNvSpPr>
            <p:nvPr/>
          </p:nvSpPr>
          <p:spPr bwMode="auto">
            <a:xfrm flipH="1">
              <a:off x="4359" y="1746"/>
              <a:ext cx="198" cy="11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328" name="Line 27"/>
            <p:cNvSpPr>
              <a:spLocks noChangeShapeType="1"/>
            </p:cNvSpPr>
            <p:nvPr/>
          </p:nvSpPr>
          <p:spPr bwMode="auto">
            <a:xfrm flipV="1">
              <a:off x="4792" y="2095"/>
              <a:ext cx="115" cy="19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329" name="Text Box 28"/>
            <p:cNvSpPr txBox="1">
              <a:spLocks noChangeArrowheads="1"/>
            </p:cNvSpPr>
            <p:nvPr/>
          </p:nvSpPr>
          <p:spPr bwMode="auto">
            <a:xfrm>
              <a:off x="4857" y="213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1600" b="1">
                  <a:solidFill>
                    <a:srgbClr val="FF0000"/>
                  </a:solidFill>
                </a:rPr>
                <a:t>4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2330" name="Text Box 29"/>
            <p:cNvSpPr txBox="1">
              <a:spLocks noChangeArrowheads="1"/>
            </p:cNvSpPr>
            <p:nvPr/>
          </p:nvSpPr>
          <p:spPr bwMode="auto">
            <a:xfrm>
              <a:off x="4335" y="158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1600" b="1">
                  <a:solidFill>
                    <a:srgbClr val="FF0000"/>
                  </a:solidFill>
                </a:rPr>
                <a:t>3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85800" y="3806825"/>
            <a:ext cx="5410200" cy="823913"/>
            <a:chOff x="432" y="2208"/>
            <a:chExt cx="3408" cy="519"/>
          </a:xfrm>
        </p:grpSpPr>
        <p:sp>
          <p:nvSpPr>
            <p:cNvPr id="12325" name="Text Box 31"/>
            <p:cNvSpPr txBox="1">
              <a:spLocks noChangeArrowheads="1"/>
            </p:cNvSpPr>
            <p:nvPr/>
          </p:nvSpPr>
          <p:spPr bwMode="auto">
            <a:xfrm>
              <a:off x="432" y="2208"/>
              <a:ext cx="3408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2.</a:t>
              </a:r>
              <a:r>
                <a:rPr lang="pt-BR" sz="1500" b="1">
                  <a:solidFill>
                    <a:schemeClr val="accent2"/>
                  </a:solidFill>
                </a:rPr>
                <a:t> Com centro no Vértice “ O” uma abertura qualquer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    </a:t>
              </a:r>
            </a:p>
          </p:txBody>
        </p:sp>
        <p:sp>
          <p:nvSpPr>
            <p:cNvPr id="12326" name="Rectangle 32"/>
            <p:cNvSpPr>
              <a:spLocks noChangeArrowheads="1"/>
            </p:cNvSpPr>
            <p:nvPr/>
          </p:nvSpPr>
          <p:spPr bwMode="auto">
            <a:xfrm>
              <a:off x="576" y="2352"/>
              <a:ext cx="305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chemeClr val="accent2"/>
                  </a:solidFill>
                </a:rPr>
                <a:t>traça-se um arco de circunferência, obtendo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pt-BR" sz="1500" b="1">
                  <a:solidFill>
                    <a:schemeClr val="accent2"/>
                  </a:solidFill>
                </a:rPr>
                <a:t>os pontos 1-2.</a:t>
              </a:r>
            </a:p>
          </p:txBody>
        </p:sp>
      </p:grpSp>
      <p:sp>
        <p:nvSpPr>
          <p:cNvPr id="15393" name="AutoShape 3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394" name="AutoShape 3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5395" name="AutoShape 3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919788" y="1524000"/>
            <a:ext cx="3062287" cy="3133725"/>
            <a:chOff x="3729" y="960"/>
            <a:chExt cx="1929" cy="1974"/>
          </a:xfrm>
        </p:grpSpPr>
        <p:sp>
          <p:nvSpPr>
            <p:cNvPr id="12319" name="Text Box 37"/>
            <p:cNvSpPr txBox="1">
              <a:spLocks noChangeArrowheads="1"/>
            </p:cNvSpPr>
            <p:nvPr/>
          </p:nvSpPr>
          <p:spPr bwMode="auto">
            <a:xfrm>
              <a:off x="3729" y="268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  <p:grpSp>
          <p:nvGrpSpPr>
            <p:cNvPr id="12320" name="Group 38"/>
            <p:cNvGrpSpPr>
              <a:grpSpLocks/>
            </p:cNvGrpSpPr>
            <p:nvPr/>
          </p:nvGrpSpPr>
          <p:grpSpPr bwMode="auto">
            <a:xfrm>
              <a:off x="3910" y="1185"/>
              <a:ext cx="1558" cy="1559"/>
              <a:chOff x="3910" y="1185"/>
              <a:chExt cx="1558" cy="1559"/>
            </a:xfrm>
          </p:grpSpPr>
          <p:sp>
            <p:nvSpPr>
              <p:cNvPr id="12323" name="Line 39"/>
              <p:cNvSpPr>
                <a:spLocks noChangeShapeType="1"/>
              </p:cNvSpPr>
              <p:nvPr/>
            </p:nvSpPr>
            <p:spPr bwMode="auto">
              <a:xfrm>
                <a:off x="3910" y="1185"/>
                <a:ext cx="1" cy="155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24" name="Line 40"/>
              <p:cNvSpPr>
                <a:spLocks noChangeShapeType="1"/>
              </p:cNvSpPr>
              <p:nvPr/>
            </p:nvSpPr>
            <p:spPr bwMode="auto">
              <a:xfrm>
                <a:off x="3910" y="2743"/>
                <a:ext cx="1558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2321" name="Text Box 41"/>
            <p:cNvSpPr txBox="1">
              <a:spLocks noChangeArrowheads="1"/>
            </p:cNvSpPr>
            <p:nvPr/>
          </p:nvSpPr>
          <p:spPr bwMode="auto">
            <a:xfrm>
              <a:off x="5426" y="261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2322" name="Text Box 42"/>
            <p:cNvSpPr txBox="1">
              <a:spLocks noChangeArrowheads="1"/>
            </p:cNvSpPr>
            <p:nvPr/>
          </p:nvSpPr>
          <p:spPr bwMode="auto">
            <a:xfrm>
              <a:off x="3803" y="96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6197600" y="1871663"/>
            <a:ext cx="2511425" cy="2490787"/>
            <a:chOff x="3904" y="1179"/>
            <a:chExt cx="1582" cy="1569"/>
          </a:xfrm>
        </p:grpSpPr>
        <p:grpSp>
          <p:nvGrpSpPr>
            <p:cNvPr id="12310" name="Group 44"/>
            <p:cNvGrpSpPr>
              <a:grpSpLocks/>
            </p:cNvGrpSpPr>
            <p:nvPr/>
          </p:nvGrpSpPr>
          <p:grpSpPr bwMode="auto">
            <a:xfrm>
              <a:off x="3904" y="1179"/>
              <a:ext cx="1582" cy="1569"/>
              <a:chOff x="3904" y="1179"/>
              <a:chExt cx="1582" cy="1569"/>
            </a:xfrm>
          </p:grpSpPr>
          <p:grpSp>
            <p:nvGrpSpPr>
              <p:cNvPr id="12314" name="Group 45"/>
              <p:cNvGrpSpPr>
                <a:grpSpLocks/>
              </p:cNvGrpSpPr>
              <p:nvPr/>
            </p:nvGrpSpPr>
            <p:grpSpPr bwMode="auto">
              <a:xfrm>
                <a:off x="3904" y="1390"/>
                <a:ext cx="1358" cy="1358"/>
                <a:chOff x="1558" y="1625"/>
                <a:chExt cx="1239" cy="1239"/>
              </a:xfrm>
            </p:grpSpPr>
            <p:sp>
              <p:nvSpPr>
                <p:cNvPr id="12317" name="Freeform 46"/>
                <p:cNvSpPr>
                  <a:spLocks/>
                </p:cNvSpPr>
                <p:nvPr/>
              </p:nvSpPr>
              <p:spPr bwMode="auto">
                <a:xfrm>
                  <a:off x="1558" y="1625"/>
                  <a:ext cx="721" cy="1237"/>
                </a:xfrm>
                <a:custGeom>
                  <a:avLst/>
                  <a:gdLst>
                    <a:gd name="T0" fmla="*/ 0 w 6489"/>
                    <a:gd name="T1" fmla="*/ 11076 h 11130"/>
                    <a:gd name="T2" fmla="*/ 6394 w 6489"/>
                    <a:gd name="T3" fmla="*/ 0 h 11130"/>
                    <a:gd name="T4" fmla="*/ 6489 w 6489"/>
                    <a:gd name="T5" fmla="*/ 54 h 11130"/>
                    <a:gd name="T6" fmla="*/ 94 w 6489"/>
                    <a:gd name="T7" fmla="*/ 11130 h 11130"/>
                    <a:gd name="T8" fmla="*/ 0 w 6489"/>
                    <a:gd name="T9" fmla="*/ 11076 h 111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89"/>
                    <a:gd name="T16" fmla="*/ 0 h 11130"/>
                    <a:gd name="T17" fmla="*/ 6489 w 6489"/>
                    <a:gd name="T18" fmla="*/ 11130 h 111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89" h="11130">
                      <a:moveTo>
                        <a:pt x="0" y="11076"/>
                      </a:moveTo>
                      <a:lnTo>
                        <a:pt x="6394" y="0"/>
                      </a:lnTo>
                      <a:lnTo>
                        <a:pt x="6489" y="54"/>
                      </a:lnTo>
                      <a:lnTo>
                        <a:pt x="94" y="11130"/>
                      </a:lnTo>
                      <a:lnTo>
                        <a:pt x="0" y="1107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18" name="Freeform 47"/>
                <p:cNvSpPr>
                  <a:spLocks/>
                </p:cNvSpPr>
                <p:nvPr/>
              </p:nvSpPr>
              <p:spPr bwMode="auto">
                <a:xfrm>
                  <a:off x="1561" y="2143"/>
                  <a:ext cx="1236" cy="721"/>
                </a:xfrm>
                <a:custGeom>
                  <a:avLst/>
                  <a:gdLst>
                    <a:gd name="T0" fmla="*/ 0 w 11131"/>
                    <a:gd name="T1" fmla="*/ 6394 h 6489"/>
                    <a:gd name="T2" fmla="*/ 11076 w 11131"/>
                    <a:gd name="T3" fmla="*/ 0 h 6489"/>
                    <a:gd name="T4" fmla="*/ 11131 w 11131"/>
                    <a:gd name="T5" fmla="*/ 95 h 6489"/>
                    <a:gd name="T6" fmla="*/ 55 w 11131"/>
                    <a:gd name="T7" fmla="*/ 6489 h 6489"/>
                    <a:gd name="T8" fmla="*/ 0 w 11131"/>
                    <a:gd name="T9" fmla="*/ 6394 h 64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31"/>
                    <a:gd name="T16" fmla="*/ 0 h 6489"/>
                    <a:gd name="T17" fmla="*/ 11131 w 11131"/>
                    <a:gd name="T18" fmla="*/ 6489 h 64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31" h="6489">
                      <a:moveTo>
                        <a:pt x="0" y="6394"/>
                      </a:moveTo>
                      <a:lnTo>
                        <a:pt x="11076" y="0"/>
                      </a:lnTo>
                      <a:lnTo>
                        <a:pt x="11131" y="95"/>
                      </a:lnTo>
                      <a:lnTo>
                        <a:pt x="55" y="6489"/>
                      </a:lnTo>
                      <a:lnTo>
                        <a:pt x="0" y="639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2315" name="Text Box 48"/>
              <p:cNvSpPr txBox="1">
                <a:spLocks noChangeArrowheads="1"/>
              </p:cNvSpPr>
              <p:nvPr/>
            </p:nvSpPr>
            <p:spPr bwMode="auto">
              <a:xfrm>
                <a:off x="5254" y="1783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sz="2000" b="1">
                    <a:solidFill>
                      <a:srgbClr val="FF0000"/>
                    </a:solidFill>
                  </a:rPr>
                  <a:t>D</a:t>
                </a:r>
                <a:endParaRPr lang="pt-BR" sz="2400">
                  <a:latin typeface="Times New Roman" charset="0"/>
                </a:endParaRPr>
              </a:p>
            </p:txBody>
          </p:sp>
          <p:sp>
            <p:nvSpPr>
              <p:cNvPr id="12316" name="Text Box 49"/>
              <p:cNvSpPr txBox="1">
                <a:spLocks noChangeArrowheads="1"/>
              </p:cNvSpPr>
              <p:nvPr/>
            </p:nvSpPr>
            <p:spPr bwMode="auto">
              <a:xfrm>
                <a:off x="4627" y="1179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sz="2000" b="1">
                    <a:solidFill>
                      <a:srgbClr val="FF0000"/>
                    </a:solidFill>
                  </a:rPr>
                  <a:t>C</a:t>
                </a:r>
                <a:endParaRPr lang="pt-BR" sz="2400">
                  <a:latin typeface="Times New Roman" charset="0"/>
                </a:endParaRPr>
              </a:p>
            </p:txBody>
          </p:sp>
        </p:grpSp>
        <p:grpSp>
          <p:nvGrpSpPr>
            <p:cNvPr id="12311" name="Group 50"/>
            <p:cNvGrpSpPr>
              <a:grpSpLocks/>
            </p:cNvGrpSpPr>
            <p:nvPr/>
          </p:nvGrpSpPr>
          <p:grpSpPr bwMode="auto">
            <a:xfrm>
              <a:off x="3909" y="1210"/>
              <a:ext cx="1517" cy="1534"/>
              <a:chOff x="3909" y="1210"/>
              <a:chExt cx="1517" cy="1534"/>
            </a:xfrm>
          </p:grpSpPr>
          <p:sp>
            <p:nvSpPr>
              <p:cNvPr id="12312" name="Line 51"/>
              <p:cNvSpPr>
                <a:spLocks noChangeShapeType="1"/>
              </p:cNvSpPr>
              <p:nvPr/>
            </p:nvSpPr>
            <p:spPr bwMode="auto">
              <a:xfrm flipV="1">
                <a:off x="3909" y="2743"/>
                <a:ext cx="1517" cy="1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13" name="Line 52"/>
              <p:cNvSpPr>
                <a:spLocks noChangeShapeType="1"/>
              </p:cNvSpPr>
              <p:nvPr/>
            </p:nvSpPr>
            <p:spPr bwMode="auto">
              <a:xfrm flipV="1">
                <a:off x="3911" y="1210"/>
                <a:ext cx="0" cy="153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2303" name="AutoShape 5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12304" name="Group 54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12308" name="Line 55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9" name="Line 56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15417" name="Picture 57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8" name="Picture 58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9" name="Picture 59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250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2"/>
                </p:tgtEl>
              </p:cMediaNode>
            </p:audio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50" fill="hold"/>
                                        <p:tgtEl>
                                          <p:spTgt spid="154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17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7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250" fill="hold"/>
                                        <p:tgtEl>
                                          <p:spTgt spid="154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18"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8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50" fill="hold"/>
                                        <p:tgtEl>
                                          <p:spTgt spid="154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19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9"/>
                </p:tgtEl>
              </p:cMediaNode>
            </p:audio>
          </p:childTnLst>
        </p:cTn>
      </p:par>
    </p:tnLst>
    <p:bldLst>
      <p:bldP spid="15366" grpId="0" build="p" autoUpdateAnimBg="0"/>
      <p:bldP spid="153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59488" y="1719263"/>
            <a:ext cx="2400300" cy="2560637"/>
            <a:chOff x="3817" y="1083"/>
            <a:chExt cx="1512" cy="1613"/>
          </a:xfrm>
        </p:grpSpPr>
        <p:grpSp>
          <p:nvGrpSpPr>
            <p:cNvPr id="13374" name="Group 4"/>
            <p:cNvGrpSpPr>
              <a:grpSpLocks/>
            </p:cNvGrpSpPr>
            <p:nvPr/>
          </p:nvGrpSpPr>
          <p:grpSpPr bwMode="auto">
            <a:xfrm>
              <a:off x="4780" y="2005"/>
              <a:ext cx="233" cy="261"/>
              <a:chOff x="4780" y="2005"/>
              <a:chExt cx="233" cy="261"/>
            </a:xfrm>
          </p:grpSpPr>
          <p:grpSp>
            <p:nvGrpSpPr>
              <p:cNvPr id="13384" name="Group 5"/>
              <p:cNvGrpSpPr>
                <a:grpSpLocks/>
              </p:cNvGrpSpPr>
              <p:nvPr/>
            </p:nvGrpSpPr>
            <p:grpSpPr bwMode="auto">
              <a:xfrm>
                <a:off x="4780" y="2087"/>
                <a:ext cx="233" cy="122"/>
                <a:chOff x="4780" y="2087"/>
                <a:chExt cx="233" cy="122"/>
              </a:xfrm>
            </p:grpSpPr>
            <p:sp>
              <p:nvSpPr>
                <p:cNvPr id="13388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4903" y="2136"/>
                  <a:ext cx="110" cy="73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89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4780" y="2087"/>
                  <a:ext cx="123" cy="49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3385" name="Group 8"/>
              <p:cNvGrpSpPr>
                <a:grpSpLocks/>
              </p:cNvGrpSpPr>
              <p:nvPr/>
            </p:nvGrpSpPr>
            <p:grpSpPr bwMode="auto">
              <a:xfrm>
                <a:off x="4883" y="2005"/>
                <a:ext cx="20" cy="261"/>
                <a:chOff x="4883" y="2005"/>
                <a:chExt cx="20" cy="261"/>
              </a:xfrm>
            </p:grpSpPr>
            <p:sp>
              <p:nvSpPr>
                <p:cNvPr id="1338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883" y="2136"/>
                  <a:ext cx="20" cy="130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87" name="Line 10"/>
                <p:cNvSpPr>
                  <a:spLocks noChangeShapeType="1"/>
                </p:cNvSpPr>
                <p:nvPr/>
              </p:nvSpPr>
              <p:spPr bwMode="auto">
                <a:xfrm flipH="1" flipV="1">
                  <a:off x="4895" y="2005"/>
                  <a:ext cx="8" cy="131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grpSp>
          <p:nvGrpSpPr>
            <p:cNvPr id="13375" name="Group 11"/>
            <p:cNvGrpSpPr>
              <a:grpSpLocks/>
            </p:cNvGrpSpPr>
            <p:nvPr/>
          </p:nvGrpSpPr>
          <p:grpSpPr bwMode="auto">
            <a:xfrm>
              <a:off x="3817" y="1521"/>
              <a:ext cx="238" cy="142"/>
              <a:chOff x="3817" y="1521"/>
              <a:chExt cx="238" cy="142"/>
            </a:xfrm>
          </p:grpSpPr>
          <p:grpSp>
            <p:nvGrpSpPr>
              <p:cNvPr id="13378" name="Group 12"/>
              <p:cNvGrpSpPr>
                <a:grpSpLocks/>
              </p:cNvGrpSpPr>
              <p:nvPr/>
            </p:nvGrpSpPr>
            <p:grpSpPr bwMode="auto">
              <a:xfrm>
                <a:off x="3833" y="1521"/>
                <a:ext cx="222" cy="142"/>
                <a:chOff x="3833" y="1521"/>
                <a:chExt cx="222" cy="142"/>
              </a:xfrm>
            </p:grpSpPr>
            <p:sp>
              <p:nvSpPr>
                <p:cNvPr id="1338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937" y="1521"/>
                  <a:ext cx="118" cy="59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8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33" y="1580"/>
                  <a:ext cx="104" cy="83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3379" name="Group 15"/>
              <p:cNvGrpSpPr>
                <a:grpSpLocks/>
              </p:cNvGrpSpPr>
              <p:nvPr/>
            </p:nvGrpSpPr>
            <p:grpSpPr bwMode="auto">
              <a:xfrm>
                <a:off x="3817" y="1522"/>
                <a:ext cx="223" cy="140"/>
                <a:chOff x="3817" y="1522"/>
                <a:chExt cx="223" cy="140"/>
              </a:xfrm>
            </p:grpSpPr>
            <p:sp>
              <p:nvSpPr>
                <p:cNvPr id="13380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3937" y="1580"/>
                  <a:ext cx="103" cy="82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81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3817" y="1522"/>
                  <a:ext cx="120" cy="58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3376" name="Line 18"/>
            <p:cNvSpPr>
              <a:spLocks noChangeShapeType="1"/>
            </p:cNvSpPr>
            <p:nvPr/>
          </p:nvSpPr>
          <p:spPr bwMode="auto">
            <a:xfrm flipV="1">
              <a:off x="3936" y="1889"/>
              <a:ext cx="1393" cy="80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77" name="Line 19"/>
            <p:cNvSpPr>
              <a:spLocks noChangeShapeType="1"/>
            </p:cNvSpPr>
            <p:nvPr/>
          </p:nvSpPr>
          <p:spPr bwMode="auto">
            <a:xfrm flipV="1">
              <a:off x="3936" y="1083"/>
              <a:ext cx="0" cy="16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57200" y="4178300"/>
            <a:ext cx="3810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Seja dado o ângulo AÔB.</a:t>
            </a:r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0" y="622300"/>
            <a:ext cx="91440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10. DIVIDIR UM ÂNGULO QUALQUER AÔB EM QUATRO PARTES IGUAIS.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57200" y="4559300"/>
            <a:ext cx="5562600" cy="649288"/>
            <a:chOff x="432" y="2208"/>
            <a:chExt cx="3504" cy="409"/>
          </a:xfrm>
        </p:grpSpPr>
        <p:sp>
          <p:nvSpPr>
            <p:cNvPr id="13372" name="Text Box 23"/>
            <p:cNvSpPr txBox="1">
              <a:spLocks noChangeArrowheads="1"/>
            </p:cNvSpPr>
            <p:nvPr/>
          </p:nvSpPr>
          <p:spPr bwMode="auto">
            <a:xfrm>
              <a:off x="432" y="2208"/>
              <a:ext cx="3504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11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2.</a:t>
              </a:r>
              <a:r>
                <a:rPr lang="pt-BR" sz="1500" b="1">
                  <a:solidFill>
                    <a:schemeClr val="accent2"/>
                  </a:solidFill>
                </a:rPr>
                <a:t> Traça-se a bissetriz do ângulo AÔB obtendo os ângulos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    </a:t>
              </a:r>
            </a:p>
          </p:txBody>
        </p:sp>
        <p:sp>
          <p:nvSpPr>
            <p:cNvPr id="13373" name="Rectangle 24"/>
            <p:cNvSpPr>
              <a:spLocks noChangeArrowheads="1"/>
            </p:cNvSpPr>
            <p:nvPr/>
          </p:nvSpPr>
          <p:spPr bwMode="auto">
            <a:xfrm>
              <a:off x="566" y="2433"/>
              <a:ext cx="281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AÔC e CÔB, dividindo-o em duas partes iguais.</a:t>
              </a:r>
            </a:p>
          </p:txBody>
        </p:sp>
      </p:grpSp>
      <p:sp>
        <p:nvSpPr>
          <p:cNvPr id="16409" name="Text Box 25"/>
          <p:cNvSpPr txBox="1">
            <a:spLocks noChangeAspect="1" noChangeArrowheads="1"/>
          </p:cNvSpPr>
          <p:nvPr/>
        </p:nvSpPr>
        <p:spPr bwMode="auto">
          <a:xfrm>
            <a:off x="457200" y="5257800"/>
            <a:ext cx="5257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3.</a:t>
            </a:r>
            <a:r>
              <a:rPr lang="pt-BR" sz="1500" b="1">
                <a:solidFill>
                  <a:schemeClr val="accent2"/>
                </a:solidFill>
              </a:rPr>
              <a:t> Traça-se as bissetrizes dos ângulos AÔC e CÔB.</a:t>
            </a:r>
          </a:p>
          <a:p>
            <a:pPr eaLnBrk="0" hangingPunct="0">
              <a:lnSpc>
                <a:spcPct val="180000"/>
              </a:lnSpc>
              <a:spcBef>
                <a:spcPct val="50000"/>
              </a:spcBef>
            </a:pPr>
            <a:endParaRPr lang="pt-BR" sz="1500" b="1">
              <a:solidFill>
                <a:schemeClr val="accent2"/>
              </a:solidFill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pt-BR" sz="1500" b="1">
                <a:solidFill>
                  <a:schemeClr val="accent2"/>
                </a:solidFill>
              </a:rPr>
              <a:t> 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pt-BR" sz="1500" b="1">
                <a:solidFill>
                  <a:schemeClr val="accent2"/>
                </a:solidFill>
              </a:rPr>
              <a:t>	</a:t>
            </a:r>
          </a:p>
        </p:txBody>
      </p: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772025" y="1724025"/>
            <a:ext cx="4375150" cy="2955925"/>
            <a:chOff x="3006" y="1086"/>
            <a:chExt cx="2756" cy="1862"/>
          </a:xfrm>
        </p:grpSpPr>
        <p:sp>
          <p:nvSpPr>
            <p:cNvPr id="13367" name="Text Box 27"/>
            <p:cNvSpPr txBox="1">
              <a:spLocks noChangeArrowheads="1"/>
            </p:cNvSpPr>
            <p:nvPr/>
          </p:nvSpPr>
          <p:spPr bwMode="auto">
            <a:xfrm>
              <a:off x="3772" y="269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solidFill>
                  <a:srgbClr val="CC0000"/>
                </a:solidFill>
                <a:latin typeface="Times New Roman" charset="0"/>
              </a:endParaRPr>
            </a:p>
          </p:txBody>
        </p:sp>
        <p:sp>
          <p:nvSpPr>
            <p:cNvPr id="13368" name="Line 28"/>
            <p:cNvSpPr>
              <a:spLocks noChangeShapeType="1"/>
            </p:cNvSpPr>
            <p:nvPr/>
          </p:nvSpPr>
          <p:spPr bwMode="auto">
            <a:xfrm flipH="1">
              <a:off x="3939" y="2693"/>
              <a:ext cx="1607" cy="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369" name="Line 29"/>
            <p:cNvSpPr>
              <a:spLocks noChangeShapeType="1"/>
            </p:cNvSpPr>
            <p:nvPr/>
          </p:nvSpPr>
          <p:spPr bwMode="auto">
            <a:xfrm flipH="1" flipV="1">
              <a:off x="3135" y="1313"/>
              <a:ext cx="804" cy="138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370" name="Text Box 30"/>
            <p:cNvSpPr txBox="1">
              <a:spLocks noChangeArrowheads="1"/>
            </p:cNvSpPr>
            <p:nvPr/>
          </p:nvSpPr>
          <p:spPr bwMode="auto">
            <a:xfrm>
              <a:off x="3006" y="108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solidFill>
                  <a:srgbClr val="CC0000"/>
                </a:solidFill>
                <a:latin typeface="Times New Roman" charset="0"/>
              </a:endParaRPr>
            </a:p>
          </p:txBody>
        </p:sp>
        <p:sp>
          <p:nvSpPr>
            <p:cNvPr id="13371" name="Text Box 31"/>
            <p:cNvSpPr txBox="1">
              <a:spLocks noChangeArrowheads="1"/>
            </p:cNvSpPr>
            <p:nvPr/>
          </p:nvSpPr>
          <p:spPr bwMode="auto">
            <a:xfrm>
              <a:off x="5530" y="256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solidFill>
                  <a:srgbClr val="CC0000"/>
                </a:solidFill>
                <a:latin typeface="Times New Roman" charset="0"/>
              </a:endParaRPr>
            </a:p>
          </p:txBody>
        </p:sp>
      </p:grpSp>
      <p:sp>
        <p:nvSpPr>
          <p:cNvPr id="16416" name="AutoShape 3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417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418" name="AutoShape 3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5418138" y="1704975"/>
            <a:ext cx="2395537" cy="2879725"/>
            <a:chOff x="3413" y="1074"/>
            <a:chExt cx="1509" cy="1814"/>
          </a:xfrm>
        </p:grpSpPr>
        <p:sp>
          <p:nvSpPr>
            <p:cNvPr id="13341" name="Line 36"/>
            <p:cNvSpPr>
              <a:spLocks noChangeShapeType="1"/>
            </p:cNvSpPr>
            <p:nvPr/>
          </p:nvSpPr>
          <p:spPr bwMode="auto">
            <a:xfrm flipV="1">
              <a:off x="3941" y="1310"/>
              <a:ext cx="797" cy="13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3342" name="Group 37"/>
            <p:cNvGrpSpPr>
              <a:grpSpLocks/>
            </p:cNvGrpSpPr>
            <p:nvPr/>
          </p:nvGrpSpPr>
          <p:grpSpPr bwMode="auto">
            <a:xfrm>
              <a:off x="4410" y="1526"/>
              <a:ext cx="264" cy="235"/>
              <a:chOff x="4419" y="1517"/>
              <a:chExt cx="264" cy="235"/>
            </a:xfrm>
          </p:grpSpPr>
          <p:grpSp>
            <p:nvGrpSpPr>
              <p:cNvPr id="13361" name="Group 38"/>
              <p:cNvGrpSpPr>
                <a:grpSpLocks/>
              </p:cNvGrpSpPr>
              <p:nvPr/>
            </p:nvGrpSpPr>
            <p:grpSpPr bwMode="auto">
              <a:xfrm>
                <a:off x="4483" y="1517"/>
                <a:ext cx="119" cy="235"/>
                <a:chOff x="4483" y="1517"/>
                <a:chExt cx="119" cy="235"/>
              </a:xfrm>
            </p:grpSpPr>
            <p:sp>
              <p:nvSpPr>
                <p:cNvPr id="13365" name="Line 39"/>
                <p:cNvSpPr>
                  <a:spLocks noChangeShapeType="1"/>
                </p:cNvSpPr>
                <p:nvPr/>
              </p:nvSpPr>
              <p:spPr bwMode="auto">
                <a:xfrm flipH="1" flipV="1">
                  <a:off x="4551" y="1631"/>
                  <a:ext cx="51" cy="121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6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4483" y="1517"/>
                  <a:ext cx="68" cy="114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3362" name="Group 41"/>
              <p:cNvGrpSpPr>
                <a:grpSpLocks/>
              </p:cNvGrpSpPr>
              <p:nvPr/>
            </p:nvGrpSpPr>
            <p:grpSpPr bwMode="auto">
              <a:xfrm>
                <a:off x="4419" y="1631"/>
                <a:ext cx="264" cy="16"/>
                <a:chOff x="4419" y="1631"/>
                <a:chExt cx="264" cy="16"/>
              </a:xfrm>
            </p:grpSpPr>
            <p:sp>
              <p:nvSpPr>
                <p:cNvPr id="13363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4551" y="1631"/>
                  <a:ext cx="132" cy="1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4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419" y="1631"/>
                  <a:ext cx="132" cy="1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grpSp>
          <p:nvGrpSpPr>
            <p:cNvPr id="13343" name="Group 44"/>
            <p:cNvGrpSpPr>
              <a:grpSpLocks/>
            </p:cNvGrpSpPr>
            <p:nvPr/>
          </p:nvGrpSpPr>
          <p:grpSpPr bwMode="auto">
            <a:xfrm>
              <a:off x="3413" y="2021"/>
              <a:ext cx="1364" cy="867"/>
              <a:chOff x="3413" y="2021"/>
              <a:chExt cx="1364" cy="867"/>
            </a:xfrm>
          </p:grpSpPr>
          <p:grpSp>
            <p:nvGrpSpPr>
              <p:cNvPr id="13345" name="Group 45"/>
              <p:cNvGrpSpPr>
                <a:grpSpLocks/>
              </p:cNvGrpSpPr>
              <p:nvPr/>
            </p:nvGrpSpPr>
            <p:grpSpPr bwMode="auto">
              <a:xfrm>
                <a:off x="3563" y="2021"/>
                <a:ext cx="1048" cy="737"/>
                <a:chOff x="3563" y="2021"/>
                <a:chExt cx="1048" cy="737"/>
              </a:xfrm>
            </p:grpSpPr>
            <p:sp>
              <p:nvSpPr>
                <p:cNvPr id="13348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610" y="2641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49" name="Line 47"/>
                <p:cNvSpPr>
                  <a:spLocks noChangeShapeType="1"/>
                </p:cNvSpPr>
                <p:nvPr/>
              </p:nvSpPr>
              <p:spPr bwMode="auto">
                <a:xfrm flipH="1" flipV="1">
                  <a:off x="4592" y="2526"/>
                  <a:ext cx="19" cy="115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0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4552" y="2416"/>
                  <a:ext cx="40" cy="110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1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4495" y="2314"/>
                  <a:ext cx="57" cy="102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2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4422" y="2223"/>
                  <a:ext cx="73" cy="91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3" name="Line 51"/>
                <p:cNvSpPr>
                  <a:spLocks noChangeShapeType="1"/>
                </p:cNvSpPr>
                <p:nvPr/>
              </p:nvSpPr>
              <p:spPr bwMode="auto">
                <a:xfrm flipH="1" flipV="1">
                  <a:off x="4333" y="2147"/>
                  <a:ext cx="89" cy="7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4" name="Line 52"/>
                <p:cNvSpPr>
                  <a:spLocks noChangeShapeType="1"/>
                </p:cNvSpPr>
                <p:nvPr/>
              </p:nvSpPr>
              <p:spPr bwMode="auto">
                <a:xfrm flipH="1" flipV="1">
                  <a:off x="4232" y="2086"/>
                  <a:ext cx="101" cy="61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5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4123" y="2045"/>
                  <a:ext cx="109" cy="41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6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4009" y="2023"/>
                  <a:ext cx="114" cy="22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7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3892" y="2021"/>
                  <a:ext cx="117" cy="2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8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777" y="2021"/>
                  <a:ext cx="115" cy="18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666" y="2039"/>
                  <a:ext cx="111" cy="37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0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563" y="2076"/>
                  <a:ext cx="103" cy="58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3346" name="Text Box 59"/>
              <p:cNvSpPr txBox="1">
                <a:spLocks noChangeArrowheads="1"/>
              </p:cNvSpPr>
              <p:nvPr/>
            </p:nvSpPr>
            <p:spPr bwMode="auto">
              <a:xfrm>
                <a:off x="4590" y="267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1</a:t>
                </a:r>
                <a:endParaRPr lang="pt-BR" sz="2400">
                  <a:solidFill>
                    <a:srgbClr val="CC0000"/>
                  </a:solidFill>
                  <a:latin typeface="Times New Roman" charset="0"/>
                </a:endParaRPr>
              </a:p>
            </p:txBody>
          </p:sp>
          <p:sp>
            <p:nvSpPr>
              <p:cNvPr id="13347" name="Text Box 60"/>
              <p:cNvSpPr txBox="1">
                <a:spLocks noChangeArrowheads="1"/>
              </p:cNvSpPr>
              <p:nvPr/>
            </p:nvSpPr>
            <p:spPr bwMode="auto">
              <a:xfrm>
                <a:off x="3413" y="2044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2</a:t>
                </a:r>
                <a:endParaRPr lang="pt-BR" sz="2400">
                  <a:solidFill>
                    <a:srgbClr val="CC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13344" name="Text Box 61"/>
            <p:cNvSpPr txBox="1">
              <a:spLocks noChangeArrowheads="1"/>
            </p:cNvSpPr>
            <p:nvPr/>
          </p:nvSpPr>
          <p:spPr bwMode="auto">
            <a:xfrm>
              <a:off x="4690" y="107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C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17" name="Group 62"/>
          <p:cNvGrpSpPr>
            <a:grpSpLocks/>
          </p:cNvGrpSpPr>
          <p:nvPr/>
        </p:nvGrpSpPr>
        <p:grpSpPr bwMode="auto">
          <a:xfrm>
            <a:off x="4984750" y="1371600"/>
            <a:ext cx="3827463" cy="2914650"/>
            <a:chOff x="3140" y="864"/>
            <a:chExt cx="2411" cy="1836"/>
          </a:xfrm>
        </p:grpSpPr>
        <p:sp>
          <p:nvSpPr>
            <p:cNvPr id="13334" name="Freeform 63"/>
            <p:cNvSpPr>
              <a:spLocks/>
            </p:cNvSpPr>
            <p:nvPr/>
          </p:nvSpPr>
          <p:spPr bwMode="auto">
            <a:xfrm>
              <a:off x="3934" y="1882"/>
              <a:ext cx="1399" cy="818"/>
            </a:xfrm>
            <a:custGeom>
              <a:avLst/>
              <a:gdLst>
                <a:gd name="T0" fmla="*/ 0 w 10968"/>
                <a:gd name="T1" fmla="*/ 6307 h 6416"/>
                <a:gd name="T2" fmla="*/ 10904 w 10968"/>
                <a:gd name="T3" fmla="*/ 0 h 6416"/>
                <a:gd name="T4" fmla="*/ 10968 w 10968"/>
                <a:gd name="T5" fmla="*/ 109 h 6416"/>
                <a:gd name="T6" fmla="*/ 63 w 10968"/>
                <a:gd name="T7" fmla="*/ 6416 h 6416"/>
                <a:gd name="T8" fmla="*/ 0 w 10968"/>
                <a:gd name="T9" fmla="*/ 6307 h 6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68"/>
                <a:gd name="T16" fmla="*/ 0 h 6416"/>
                <a:gd name="T17" fmla="*/ 10968 w 10968"/>
                <a:gd name="T18" fmla="*/ 6416 h 6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68" h="6416">
                  <a:moveTo>
                    <a:pt x="0" y="6307"/>
                  </a:moveTo>
                  <a:lnTo>
                    <a:pt x="10904" y="0"/>
                  </a:lnTo>
                  <a:lnTo>
                    <a:pt x="10968" y="109"/>
                  </a:lnTo>
                  <a:lnTo>
                    <a:pt x="63" y="6416"/>
                  </a:lnTo>
                  <a:lnTo>
                    <a:pt x="0" y="6307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335" name="Text Box 64"/>
            <p:cNvSpPr txBox="1">
              <a:spLocks noChangeArrowheads="1"/>
            </p:cNvSpPr>
            <p:nvPr/>
          </p:nvSpPr>
          <p:spPr bwMode="auto">
            <a:xfrm>
              <a:off x="5328" y="168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E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3336" name="Text Box 65"/>
            <p:cNvSpPr txBox="1">
              <a:spLocks noChangeArrowheads="1"/>
            </p:cNvSpPr>
            <p:nvPr/>
          </p:nvSpPr>
          <p:spPr bwMode="auto">
            <a:xfrm>
              <a:off x="3840" y="86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D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3337" name="Line 66"/>
            <p:cNvSpPr>
              <a:spLocks noChangeShapeType="1"/>
            </p:cNvSpPr>
            <p:nvPr/>
          </p:nvSpPr>
          <p:spPr bwMode="auto">
            <a:xfrm>
              <a:off x="3936" y="1104"/>
              <a:ext cx="0" cy="15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8" name="Line 67"/>
            <p:cNvSpPr>
              <a:spLocks noChangeShapeType="1"/>
            </p:cNvSpPr>
            <p:nvPr/>
          </p:nvSpPr>
          <p:spPr bwMode="auto">
            <a:xfrm flipH="1" flipV="1">
              <a:off x="3140" y="1310"/>
              <a:ext cx="801" cy="13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9" name="Line 68"/>
            <p:cNvSpPr>
              <a:spLocks noChangeShapeType="1"/>
            </p:cNvSpPr>
            <p:nvPr/>
          </p:nvSpPr>
          <p:spPr bwMode="auto">
            <a:xfrm>
              <a:off x="3936" y="2693"/>
              <a:ext cx="15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0" name="Freeform 69"/>
            <p:cNvSpPr>
              <a:spLocks/>
            </p:cNvSpPr>
            <p:nvPr/>
          </p:nvSpPr>
          <p:spPr bwMode="auto">
            <a:xfrm>
              <a:off x="3934" y="1296"/>
              <a:ext cx="815" cy="1400"/>
            </a:xfrm>
            <a:custGeom>
              <a:avLst/>
              <a:gdLst>
                <a:gd name="T0" fmla="*/ 0 w 6391"/>
                <a:gd name="T1" fmla="*/ 10919 h 10982"/>
                <a:gd name="T2" fmla="*/ 6282 w 6391"/>
                <a:gd name="T3" fmla="*/ 0 h 10982"/>
                <a:gd name="T4" fmla="*/ 6391 w 6391"/>
                <a:gd name="T5" fmla="*/ 63 h 10982"/>
                <a:gd name="T6" fmla="*/ 109 w 6391"/>
                <a:gd name="T7" fmla="*/ 10982 h 10982"/>
                <a:gd name="T8" fmla="*/ 0 w 6391"/>
                <a:gd name="T9" fmla="*/ 10919 h 109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91"/>
                <a:gd name="T16" fmla="*/ 0 h 10982"/>
                <a:gd name="T17" fmla="*/ 6391 w 6391"/>
                <a:gd name="T18" fmla="*/ 10982 h 109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91" h="10982">
                  <a:moveTo>
                    <a:pt x="0" y="10919"/>
                  </a:moveTo>
                  <a:lnTo>
                    <a:pt x="6282" y="0"/>
                  </a:lnTo>
                  <a:lnTo>
                    <a:pt x="6391" y="63"/>
                  </a:lnTo>
                  <a:lnTo>
                    <a:pt x="109" y="10982"/>
                  </a:lnTo>
                  <a:lnTo>
                    <a:pt x="0" y="10919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469900" y="5595938"/>
            <a:ext cx="8588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 b="1">
                <a:solidFill>
                  <a:schemeClr val="accent2"/>
                </a:solidFill>
              </a:rPr>
              <a:t> Obtendo os ângulos AÔD, DÔC, CÔE e EÔB e dividindo o ângulo em quatro partes iguais.  </a:t>
            </a:r>
          </a:p>
        </p:txBody>
      </p:sp>
      <p:sp>
        <p:nvSpPr>
          <p:cNvPr id="13327" name="AutoShape 7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13328" name="Group 72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13332" name="Line 73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3" name="Line 74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16459" name="Picture 75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0" name="Picture 76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1" name="Picture 77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250" fill="hold"/>
                                        <p:tgtEl>
                                          <p:spTgt spid="16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6"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6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50" fill="hold"/>
                                        <p:tgtEl>
                                          <p:spTgt spid="164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9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59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6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250" fill="hold"/>
                                        <p:tgtEl>
                                          <p:spTgt spid="164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0"/>
                  </p:tgtEl>
                </p:cond>
              </p:nextCondLst>
            </p:seq>
            <p:audio>
              <p:cMediaNode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0"/>
                </p:tgtEl>
              </p:cMediaNode>
            </p:audio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250" fill="hold"/>
                                        <p:tgtEl>
                                          <p:spTgt spid="16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61"/>
                  </p:tgtEl>
                </p:cond>
              </p:nextCondLst>
            </p:seq>
            <p:audio>
              <p:cMediaNode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1"/>
                </p:tgtEl>
              </p:cMediaNode>
            </p:audio>
          </p:childTnLst>
        </p:cTn>
      </p:par>
    </p:tnLst>
    <p:bldLst>
      <p:bldP spid="16404" grpId="0" build="p" autoUpdateAnimBg="0"/>
      <p:bldP spid="16409" grpId="0" build="p" autoUpdateAnimBg="0"/>
      <p:bldP spid="1645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13731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09550" y="5886450"/>
            <a:ext cx="847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8.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Une-se o vértice “O” aos pontos I e J dividindo assim o ângulo em três partes iguais.</a:t>
            </a:r>
          </a:p>
          <a:p>
            <a:pPr eaLnBrk="0" hangingPunct="0">
              <a:lnSpc>
                <a:spcPct val="300000"/>
              </a:lnSpc>
              <a:spcBef>
                <a:spcPct val="50000"/>
              </a:spcBef>
            </a:pPr>
            <a:r>
              <a:rPr lang="pt-BR" sz="1400"/>
              <a:t>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8" y="5353050"/>
            <a:ext cx="8412162" cy="533400"/>
            <a:chOff x="211" y="3360"/>
            <a:chExt cx="5299" cy="336"/>
          </a:xfrm>
        </p:grpSpPr>
        <p:sp>
          <p:nvSpPr>
            <p:cNvPr id="14485" name="Text Box 5"/>
            <p:cNvSpPr txBox="1">
              <a:spLocks noChangeArrowheads="1"/>
            </p:cNvSpPr>
            <p:nvPr/>
          </p:nvSpPr>
          <p:spPr bwMode="auto">
            <a:xfrm>
              <a:off x="211" y="3360"/>
              <a:ext cx="529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7.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Une-se o ponto F ao ponto G e ao ponto H obtendo-se sobre a primeira circunferência </a:t>
              </a:r>
            </a:p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    </a:t>
              </a:r>
            </a:p>
            <a:p>
              <a:pPr eaLnBrk="0" hangingPunct="0">
                <a:lnSpc>
                  <a:spcPct val="300000"/>
                </a:lnSpc>
                <a:spcBef>
                  <a:spcPct val="50000"/>
                </a:spcBef>
              </a:pPr>
              <a:endParaRPr lang="pt-BR" sz="1400"/>
            </a:p>
          </p:txBody>
        </p:sp>
        <p:sp>
          <p:nvSpPr>
            <p:cNvPr id="14486" name="Rectangle 6"/>
            <p:cNvSpPr>
              <a:spLocks noChangeArrowheads="1"/>
            </p:cNvSpPr>
            <p:nvPr/>
          </p:nvSpPr>
          <p:spPr bwMode="auto">
            <a:xfrm>
              <a:off x="356" y="3486"/>
              <a:ext cx="9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0000FF"/>
                  </a:solidFill>
                </a:rPr>
                <a:t>os pontos I e J.</a:t>
              </a:r>
            </a:p>
          </p:txBody>
        </p:sp>
      </p:grpSp>
      <p:pic>
        <p:nvPicPr>
          <p:cNvPr id="17415" name="Picture 7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8438" y="4972050"/>
            <a:ext cx="7162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6.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Prolonga-se o lado AO até a circunferência obtendo o ponto H.</a:t>
            </a:r>
          </a:p>
          <a:p>
            <a:pPr eaLnBrk="0" hangingPunct="0">
              <a:lnSpc>
                <a:spcPct val="300000"/>
              </a:lnSpc>
              <a:spcBef>
                <a:spcPct val="50000"/>
              </a:spcBef>
            </a:pPr>
            <a:endParaRPr lang="pt-BR" sz="1400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272213" y="1512888"/>
            <a:ext cx="2154237" cy="893762"/>
            <a:chOff x="3951" y="953"/>
            <a:chExt cx="1357" cy="563"/>
          </a:xfrm>
        </p:grpSpPr>
        <p:sp>
          <p:nvSpPr>
            <p:cNvPr id="14483" name="Freeform 10"/>
            <p:cNvSpPr>
              <a:spLocks/>
            </p:cNvSpPr>
            <p:nvPr/>
          </p:nvSpPr>
          <p:spPr bwMode="auto">
            <a:xfrm>
              <a:off x="3951" y="953"/>
              <a:ext cx="1355" cy="287"/>
            </a:xfrm>
            <a:custGeom>
              <a:avLst/>
              <a:gdLst>
                <a:gd name="T0" fmla="*/ 0 w 14892"/>
                <a:gd name="T1" fmla="*/ 3098 h 3164"/>
                <a:gd name="T2" fmla="*/ 14878 w 14892"/>
                <a:gd name="T3" fmla="*/ 0 h 3164"/>
                <a:gd name="T4" fmla="*/ 14892 w 14892"/>
                <a:gd name="T5" fmla="*/ 66 h 3164"/>
                <a:gd name="T6" fmla="*/ 14 w 14892"/>
                <a:gd name="T7" fmla="*/ 3164 h 3164"/>
                <a:gd name="T8" fmla="*/ 0 w 14892"/>
                <a:gd name="T9" fmla="*/ 3098 h 3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92"/>
                <a:gd name="T16" fmla="*/ 0 h 3164"/>
                <a:gd name="T17" fmla="*/ 14892 w 14892"/>
                <a:gd name="T18" fmla="*/ 3164 h 3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92" h="3164">
                  <a:moveTo>
                    <a:pt x="0" y="3098"/>
                  </a:moveTo>
                  <a:lnTo>
                    <a:pt x="14878" y="0"/>
                  </a:lnTo>
                  <a:lnTo>
                    <a:pt x="14892" y="66"/>
                  </a:lnTo>
                  <a:lnTo>
                    <a:pt x="14" y="3164"/>
                  </a:lnTo>
                  <a:lnTo>
                    <a:pt x="0" y="309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4" name="Freeform 11"/>
            <p:cNvSpPr>
              <a:spLocks/>
            </p:cNvSpPr>
            <p:nvPr/>
          </p:nvSpPr>
          <p:spPr bwMode="auto">
            <a:xfrm>
              <a:off x="3951" y="1234"/>
              <a:ext cx="1357" cy="282"/>
            </a:xfrm>
            <a:custGeom>
              <a:avLst/>
              <a:gdLst>
                <a:gd name="T0" fmla="*/ 14 w 14917"/>
                <a:gd name="T1" fmla="*/ 0 h 3105"/>
                <a:gd name="T2" fmla="*/ 14917 w 14917"/>
                <a:gd name="T3" fmla="*/ 3040 h 3105"/>
                <a:gd name="T4" fmla="*/ 14904 w 14917"/>
                <a:gd name="T5" fmla="*/ 3105 h 3105"/>
                <a:gd name="T6" fmla="*/ 0 w 14917"/>
                <a:gd name="T7" fmla="*/ 66 h 3105"/>
                <a:gd name="T8" fmla="*/ 14 w 14917"/>
                <a:gd name="T9" fmla="*/ 0 h 3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17"/>
                <a:gd name="T16" fmla="*/ 0 h 3105"/>
                <a:gd name="T17" fmla="*/ 14917 w 14917"/>
                <a:gd name="T18" fmla="*/ 3105 h 3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17" h="3105">
                  <a:moveTo>
                    <a:pt x="14" y="0"/>
                  </a:moveTo>
                  <a:lnTo>
                    <a:pt x="14917" y="3040"/>
                  </a:lnTo>
                  <a:lnTo>
                    <a:pt x="14904" y="3105"/>
                  </a:lnTo>
                  <a:lnTo>
                    <a:pt x="0" y="6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149850" y="841375"/>
            <a:ext cx="2243138" cy="2243138"/>
            <a:chOff x="3244" y="530"/>
            <a:chExt cx="1413" cy="1413"/>
          </a:xfrm>
        </p:grpSpPr>
        <p:sp>
          <p:nvSpPr>
            <p:cNvPr id="14436" name="Text Box 13"/>
            <p:cNvSpPr txBox="1">
              <a:spLocks noChangeArrowheads="1"/>
            </p:cNvSpPr>
            <p:nvPr/>
          </p:nvSpPr>
          <p:spPr bwMode="auto">
            <a:xfrm>
              <a:off x="4447" y="667"/>
              <a:ext cx="1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C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4437" name="Text Box 14"/>
            <p:cNvSpPr txBox="1">
              <a:spLocks noChangeArrowheads="1"/>
            </p:cNvSpPr>
            <p:nvPr/>
          </p:nvSpPr>
          <p:spPr bwMode="auto">
            <a:xfrm>
              <a:off x="4451" y="1626"/>
              <a:ext cx="20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D</a:t>
              </a:r>
              <a:endParaRPr lang="pt-BR" sz="2400">
                <a:latin typeface="Times New Roman" charset="0"/>
              </a:endParaRPr>
            </a:p>
          </p:txBody>
        </p:sp>
        <p:grpSp>
          <p:nvGrpSpPr>
            <p:cNvPr id="14438" name="Group 15"/>
            <p:cNvGrpSpPr>
              <a:grpSpLocks/>
            </p:cNvGrpSpPr>
            <p:nvPr/>
          </p:nvGrpSpPr>
          <p:grpSpPr bwMode="auto">
            <a:xfrm>
              <a:off x="3244" y="530"/>
              <a:ext cx="1413" cy="1413"/>
              <a:chOff x="3244" y="530"/>
              <a:chExt cx="1413" cy="1413"/>
            </a:xfrm>
          </p:grpSpPr>
          <p:sp>
            <p:nvSpPr>
              <p:cNvPr id="14439" name="Line 16"/>
              <p:cNvSpPr>
                <a:spLocks noChangeShapeType="1"/>
              </p:cNvSpPr>
              <p:nvPr/>
            </p:nvSpPr>
            <p:spPr bwMode="auto">
              <a:xfrm flipH="1" flipV="1">
                <a:off x="4650" y="1136"/>
                <a:ext cx="7" cy="10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0" name="Line 17"/>
              <p:cNvSpPr>
                <a:spLocks noChangeShapeType="1"/>
              </p:cNvSpPr>
              <p:nvPr/>
            </p:nvSpPr>
            <p:spPr bwMode="auto">
              <a:xfrm flipH="1" flipV="1">
                <a:off x="4628" y="1038"/>
                <a:ext cx="22" cy="9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1" name="Line 18"/>
              <p:cNvSpPr>
                <a:spLocks noChangeShapeType="1"/>
              </p:cNvSpPr>
              <p:nvPr/>
            </p:nvSpPr>
            <p:spPr bwMode="auto">
              <a:xfrm flipH="1" flipV="1">
                <a:off x="4593" y="944"/>
                <a:ext cx="35" cy="9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2" name="Line 19"/>
              <p:cNvSpPr>
                <a:spLocks noChangeShapeType="1"/>
              </p:cNvSpPr>
              <p:nvPr/>
            </p:nvSpPr>
            <p:spPr bwMode="auto">
              <a:xfrm flipH="1" flipV="1">
                <a:off x="4545" y="855"/>
                <a:ext cx="48" cy="8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3" name="Line 20"/>
              <p:cNvSpPr>
                <a:spLocks noChangeShapeType="1"/>
              </p:cNvSpPr>
              <p:nvPr/>
            </p:nvSpPr>
            <p:spPr bwMode="auto">
              <a:xfrm flipH="1" flipV="1">
                <a:off x="4484" y="774"/>
                <a:ext cx="61" cy="8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4" name="Line 21"/>
              <p:cNvSpPr>
                <a:spLocks noChangeShapeType="1"/>
              </p:cNvSpPr>
              <p:nvPr/>
            </p:nvSpPr>
            <p:spPr bwMode="auto">
              <a:xfrm flipH="1" flipV="1">
                <a:off x="4413" y="703"/>
                <a:ext cx="71" cy="7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5" name="Line 22"/>
              <p:cNvSpPr>
                <a:spLocks noChangeShapeType="1"/>
              </p:cNvSpPr>
              <p:nvPr/>
            </p:nvSpPr>
            <p:spPr bwMode="auto">
              <a:xfrm flipH="1" flipV="1">
                <a:off x="4333" y="642"/>
                <a:ext cx="80" cy="6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6" name="Line 23"/>
              <p:cNvSpPr>
                <a:spLocks noChangeShapeType="1"/>
              </p:cNvSpPr>
              <p:nvPr/>
            </p:nvSpPr>
            <p:spPr bwMode="auto">
              <a:xfrm flipH="1" flipV="1">
                <a:off x="4244" y="594"/>
                <a:ext cx="89" cy="4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7" name="Line 24"/>
              <p:cNvSpPr>
                <a:spLocks noChangeShapeType="1"/>
              </p:cNvSpPr>
              <p:nvPr/>
            </p:nvSpPr>
            <p:spPr bwMode="auto">
              <a:xfrm flipH="1" flipV="1">
                <a:off x="4149" y="559"/>
                <a:ext cx="95" cy="3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8" name="Line 25"/>
              <p:cNvSpPr>
                <a:spLocks noChangeShapeType="1"/>
              </p:cNvSpPr>
              <p:nvPr/>
            </p:nvSpPr>
            <p:spPr bwMode="auto">
              <a:xfrm flipH="1" flipV="1">
                <a:off x="4051" y="537"/>
                <a:ext cx="98" cy="2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49" name="Line 26"/>
              <p:cNvSpPr>
                <a:spLocks noChangeShapeType="1"/>
              </p:cNvSpPr>
              <p:nvPr/>
            </p:nvSpPr>
            <p:spPr bwMode="auto">
              <a:xfrm flipH="1" flipV="1">
                <a:off x="3950" y="530"/>
                <a:ext cx="101" cy="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0" name="Line 27"/>
              <p:cNvSpPr>
                <a:spLocks noChangeShapeType="1"/>
              </p:cNvSpPr>
              <p:nvPr/>
            </p:nvSpPr>
            <p:spPr bwMode="auto">
              <a:xfrm flipH="1">
                <a:off x="3850" y="530"/>
                <a:ext cx="100" cy="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1" name="Line 28"/>
              <p:cNvSpPr>
                <a:spLocks noChangeShapeType="1"/>
              </p:cNvSpPr>
              <p:nvPr/>
            </p:nvSpPr>
            <p:spPr bwMode="auto">
              <a:xfrm flipH="1">
                <a:off x="3751" y="537"/>
                <a:ext cx="99" cy="2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2" name="Line 29"/>
              <p:cNvSpPr>
                <a:spLocks noChangeShapeType="1"/>
              </p:cNvSpPr>
              <p:nvPr/>
            </p:nvSpPr>
            <p:spPr bwMode="auto">
              <a:xfrm flipH="1">
                <a:off x="3657" y="559"/>
                <a:ext cx="94" cy="3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3" name="Line 30"/>
              <p:cNvSpPr>
                <a:spLocks noChangeShapeType="1"/>
              </p:cNvSpPr>
              <p:nvPr/>
            </p:nvSpPr>
            <p:spPr bwMode="auto">
              <a:xfrm flipH="1">
                <a:off x="3568" y="594"/>
                <a:ext cx="89" cy="4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4" name="Line 31"/>
              <p:cNvSpPr>
                <a:spLocks noChangeShapeType="1"/>
              </p:cNvSpPr>
              <p:nvPr/>
            </p:nvSpPr>
            <p:spPr bwMode="auto">
              <a:xfrm flipH="1">
                <a:off x="3488" y="642"/>
                <a:ext cx="80" cy="6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5" name="Line 32"/>
              <p:cNvSpPr>
                <a:spLocks noChangeShapeType="1"/>
              </p:cNvSpPr>
              <p:nvPr/>
            </p:nvSpPr>
            <p:spPr bwMode="auto">
              <a:xfrm flipH="1">
                <a:off x="3417" y="703"/>
                <a:ext cx="71" cy="7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6" name="Line 33"/>
              <p:cNvSpPr>
                <a:spLocks noChangeShapeType="1"/>
              </p:cNvSpPr>
              <p:nvPr/>
            </p:nvSpPr>
            <p:spPr bwMode="auto">
              <a:xfrm flipH="1">
                <a:off x="3356" y="774"/>
                <a:ext cx="61" cy="8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7" name="Line 34"/>
              <p:cNvSpPr>
                <a:spLocks noChangeShapeType="1"/>
              </p:cNvSpPr>
              <p:nvPr/>
            </p:nvSpPr>
            <p:spPr bwMode="auto">
              <a:xfrm flipH="1">
                <a:off x="3308" y="855"/>
                <a:ext cx="48" cy="8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8" name="Line 35"/>
              <p:cNvSpPr>
                <a:spLocks noChangeShapeType="1"/>
              </p:cNvSpPr>
              <p:nvPr/>
            </p:nvSpPr>
            <p:spPr bwMode="auto">
              <a:xfrm flipH="1">
                <a:off x="3273" y="944"/>
                <a:ext cx="35" cy="9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59" name="Line 36"/>
              <p:cNvSpPr>
                <a:spLocks noChangeShapeType="1"/>
              </p:cNvSpPr>
              <p:nvPr/>
            </p:nvSpPr>
            <p:spPr bwMode="auto">
              <a:xfrm flipH="1">
                <a:off x="3251" y="1038"/>
                <a:ext cx="22" cy="9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0" name="Line 37"/>
              <p:cNvSpPr>
                <a:spLocks noChangeShapeType="1"/>
              </p:cNvSpPr>
              <p:nvPr/>
            </p:nvSpPr>
            <p:spPr bwMode="auto">
              <a:xfrm flipH="1">
                <a:off x="3244" y="1136"/>
                <a:ext cx="7" cy="10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1" name="Line 38"/>
              <p:cNvSpPr>
                <a:spLocks noChangeShapeType="1"/>
              </p:cNvSpPr>
              <p:nvPr/>
            </p:nvSpPr>
            <p:spPr bwMode="auto">
              <a:xfrm>
                <a:off x="3244" y="1237"/>
                <a:ext cx="7" cy="10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2" name="Line 39"/>
              <p:cNvSpPr>
                <a:spLocks noChangeShapeType="1"/>
              </p:cNvSpPr>
              <p:nvPr/>
            </p:nvSpPr>
            <p:spPr bwMode="auto">
              <a:xfrm>
                <a:off x="3251" y="1337"/>
                <a:ext cx="22" cy="9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3" name="Line 40"/>
              <p:cNvSpPr>
                <a:spLocks noChangeShapeType="1"/>
              </p:cNvSpPr>
              <p:nvPr/>
            </p:nvSpPr>
            <p:spPr bwMode="auto">
              <a:xfrm>
                <a:off x="3273" y="1436"/>
                <a:ext cx="35" cy="9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4" name="Line 41"/>
              <p:cNvSpPr>
                <a:spLocks noChangeShapeType="1"/>
              </p:cNvSpPr>
              <p:nvPr/>
            </p:nvSpPr>
            <p:spPr bwMode="auto">
              <a:xfrm>
                <a:off x="3308" y="1530"/>
                <a:ext cx="48" cy="8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5" name="Line 42"/>
              <p:cNvSpPr>
                <a:spLocks noChangeShapeType="1"/>
              </p:cNvSpPr>
              <p:nvPr/>
            </p:nvSpPr>
            <p:spPr bwMode="auto">
              <a:xfrm>
                <a:off x="3356" y="1619"/>
                <a:ext cx="61" cy="8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6" name="Line 43"/>
              <p:cNvSpPr>
                <a:spLocks noChangeShapeType="1"/>
              </p:cNvSpPr>
              <p:nvPr/>
            </p:nvSpPr>
            <p:spPr bwMode="auto">
              <a:xfrm>
                <a:off x="3417" y="1700"/>
                <a:ext cx="71" cy="7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7" name="Line 44"/>
              <p:cNvSpPr>
                <a:spLocks noChangeShapeType="1"/>
              </p:cNvSpPr>
              <p:nvPr/>
            </p:nvSpPr>
            <p:spPr bwMode="auto">
              <a:xfrm>
                <a:off x="3488" y="1771"/>
                <a:ext cx="80" cy="6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8" name="Line 45"/>
              <p:cNvSpPr>
                <a:spLocks noChangeShapeType="1"/>
              </p:cNvSpPr>
              <p:nvPr/>
            </p:nvSpPr>
            <p:spPr bwMode="auto">
              <a:xfrm>
                <a:off x="3568" y="1831"/>
                <a:ext cx="89" cy="4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69" name="Line 46"/>
              <p:cNvSpPr>
                <a:spLocks noChangeShapeType="1"/>
              </p:cNvSpPr>
              <p:nvPr/>
            </p:nvSpPr>
            <p:spPr bwMode="auto">
              <a:xfrm>
                <a:off x="3657" y="1879"/>
                <a:ext cx="94" cy="3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0" name="Line 47"/>
              <p:cNvSpPr>
                <a:spLocks noChangeShapeType="1"/>
              </p:cNvSpPr>
              <p:nvPr/>
            </p:nvSpPr>
            <p:spPr bwMode="auto">
              <a:xfrm>
                <a:off x="3751" y="1914"/>
                <a:ext cx="99" cy="2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1" name="Line 48"/>
              <p:cNvSpPr>
                <a:spLocks noChangeShapeType="1"/>
              </p:cNvSpPr>
              <p:nvPr/>
            </p:nvSpPr>
            <p:spPr bwMode="auto">
              <a:xfrm>
                <a:off x="3850" y="1936"/>
                <a:ext cx="100" cy="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2" name="Line 49"/>
              <p:cNvSpPr>
                <a:spLocks noChangeShapeType="1"/>
              </p:cNvSpPr>
              <p:nvPr/>
            </p:nvSpPr>
            <p:spPr bwMode="auto">
              <a:xfrm flipV="1">
                <a:off x="3950" y="1936"/>
                <a:ext cx="101" cy="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3" name="Line 50"/>
              <p:cNvSpPr>
                <a:spLocks noChangeShapeType="1"/>
              </p:cNvSpPr>
              <p:nvPr/>
            </p:nvSpPr>
            <p:spPr bwMode="auto">
              <a:xfrm flipV="1">
                <a:off x="4051" y="1914"/>
                <a:ext cx="98" cy="2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4" name="Line 51"/>
              <p:cNvSpPr>
                <a:spLocks noChangeShapeType="1"/>
              </p:cNvSpPr>
              <p:nvPr/>
            </p:nvSpPr>
            <p:spPr bwMode="auto">
              <a:xfrm flipV="1">
                <a:off x="4149" y="1879"/>
                <a:ext cx="95" cy="3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5" name="Line 52"/>
              <p:cNvSpPr>
                <a:spLocks noChangeShapeType="1"/>
              </p:cNvSpPr>
              <p:nvPr/>
            </p:nvSpPr>
            <p:spPr bwMode="auto">
              <a:xfrm flipV="1">
                <a:off x="4244" y="1831"/>
                <a:ext cx="89" cy="4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6" name="Line 53"/>
              <p:cNvSpPr>
                <a:spLocks noChangeShapeType="1"/>
              </p:cNvSpPr>
              <p:nvPr/>
            </p:nvSpPr>
            <p:spPr bwMode="auto">
              <a:xfrm flipV="1">
                <a:off x="4333" y="1771"/>
                <a:ext cx="80" cy="6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7" name="Line 54"/>
              <p:cNvSpPr>
                <a:spLocks noChangeShapeType="1"/>
              </p:cNvSpPr>
              <p:nvPr/>
            </p:nvSpPr>
            <p:spPr bwMode="auto">
              <a:xfrm flipV="1">
                <a:off x="4413" y="1700"/>
                <a:ext cx="71" cy="7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8" name="Line 55"/>
              <p:cNvSpPr>
                <a:spLocks noChangeShapeType="1"/>
              </p:cNvSpPr>
              <p:nvPr/>
            </p:nvSpPr>
            <p:spPr bwMode="auto">
              <a:xfrm flipV="1">
                <a:off x="4484" y="1619"/>
                <a:ext cx="61" cy="8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79" name="Line 56"/>
              <p:cNvSpPr>
                <a:spLocks noChangeShapeType="1"/>
              </p:cNvSpPr>
              <p:nvPr/>
            </p:nvSpPr>
            <p:spPr bwMode="auto">
              <a:xfrm flipV="1">
                <a:off x="4545" y="1530"/>
                <a:ext cx="48" cy="8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80" name="Line 57"/>
              <p:cNvSpPr>
                <a:spLocks noChangeShapeType="1"/>
              </p:cNvSpPr>
              <p:nvPr/>
            </p:nvSpPr>
            <p:spPr bwMode="auto">
              <a:xfrm flipV="1">
                <a:off x="4593" y="1436"/>
                <a:ext cx="35" cy="9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81" name="Line 58"/>
              <p:cNvSpPr>
                <a:spLocks noChangeShapeType="1"/>
              </p:cNvSpPr>
              <p:nvPr/>
            </p:nvSpPr>
            <p:spPr bwMode="auto">
              <a:xfrm flipV="1">
                <a:off x="4628" y="1337"/>
                <a:ext cx="22" cy="9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82" name="Line 59"/>
              <p:cNvSpPr>
                <a:spLocks noChangeShapeType="1"/>
              </p:cNvSpPr>
              <p:nvPr/>
            </p:nvSpPr>
            <p:spPr bwMode="auto">
              <a:xfrm flipV="1">
                <a:off x="4650" y="1237"/>
                <a:ext cx="7" cy="10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6248400" y="1889125"/>
            <a:ext cx="2398713" cy="322263"/>
            <a:chOff x="3936" y="1190"/>
            <a:chExt cx="1511" cy="203"/>
          </a:xfrm>
        </p:grpSpPr>
        <p:sp>
          <p:nvSpPr>
            <p:cNvPr id="14431" name="Text Box 61"/>
            <p:cNvSpPr txBox="1">
              <a:spLocks noChangeArrowheads="1"/>
            </p:cNvSpPr>
            <p:nvPr/>
          </p:nvSpPr>
          <p:spPr bwMode="auto">
            <a:xfrm>
              <a:off x="4613" y="1201"/>
              <a:ext cx="1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</a:rPr>
                <a:t>E</a:t>
              </a:r>
              <a:endParaRPr lang="pt-BR" sz="2400">
                <a:latin typeface="Times New Roman" charset="0"/>
              </a:endParaRPr>
            </a:p>
          </p:txBody>
        </p:sp>
        <p:grpSp>
          <p:nvGrpSpPr>
            <p:cNvPr id="14432" name="Group 62"/>
            <p:cNvGrpSpPr>
              <a:grpSpLocks/>
            </p:cNvGrpSpPr>
            <p:nvPr/>
          </p:nvGrpSpPr>
          <p:grpSpPr bwMode="auto">
            <a:xfrm>
              <a:off x="3936" y="1190"/>
              <a:ext cx="1511" cy="90"/>
              <a:chOff x="2043" y="2080"/>
              <a:chExt cx="1845" cy="110"/>
            </a:xfrm>
          </p:grpSpPr>
          <p:sp>
            <p:nvSpPr>
              <p:cNvPr id="14433" name="Line 63"/>
              <p:cNvSpPr>
                <a:spLocks noChangeShapeType="1"/>
              </p:cNvSpPr>
              <p:nvPr/>
            </p:nvSpPr>
            <p:spPr bwMode="auto">
              <a:xfrm>
                <a:off x="2043" y="2135"/>
                <a:ext cx="1845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34" name="Line 64"/>
              <p:cNvSpPr>
                <a:spLocks noChangeShapeType="1"/>
              </p:cNvSpPr>
              <p:nvPr/>
            </p:nvSpPr>
            <p:spPr bwMode="auto">
              <a:xfrm flipH="1" flipV="1">
                <a:off x="3378" y="2083"/>
                <a:ext cx="78" cy="10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35" name="Line 65"/>
              <p:cNvSpPr>
                <a:spLocks noChangeShapeType="1"/>
              </p:cNvSpPr>
              <p:nvPr/>
            </p:nvSpPr>
            <p:spPr bwMode="auto">
              <a:xfrm flipV="1">
                <a:off x="3378" y="2080"/>
                <a:ext cx="78" cy="10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6248400" y="838200"/>
            <a:ext cx="2490788" cy="2243138"/>
            <a:chOff x="3936" y="528"/>
            <a:chExt cx="1569" cy="1413"/>
          </a:xfrm>
        </p:grpSpPr>
        <p:grpSp>
          <p:nvGrpSpPr>
            <p:cNvPr id="14385" name="Group 67"/>
            <p:cNvGrpSpPr>
              <a:grpSpLocks/>
            </p:cNvGrpSpPr>
            <p:nvPr/>
          </p:nvGrpSpPr>
          <p:grpSpPr bwMode="auto">
            <a:xfrm>
              <a:off x="3936" y="528"/>
              <a:ext cx="1413" cy="1413"/>
              <a:chOff x="2043" y="1272"/>
              <a:chExt cx="1725" cy="1725"/>
            </a:xfrm>
          </p:grpSpPr>
          <p:sp>
            <p:nvSpPr>
              <p:cNvPr id="14387" name="Line 68"/>
              <p:cNvSpPr>
                <a:spLocks noChangeShapeType="1"/>
              </p:cNvSpPr>
              <p:nvPr/>
            </p:nvSpPr>
            <p:spPr bwMode="auto">
              <a:xfrm flipH="1" flipV="1">
                <a:off x="3759" y="2012"/>
                <a:ext cx="9" cy="12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88" name="Line 69"/>
              <p:cNvSpPr>
                <a:spLocks noChangeShapeType="1"/>
              </p:cNvSpPr>
              <p:nvPr/>
            </p:nvSpPr>
            <p:spPr bwMode="auto">
              <a:xfrm flipH="1" flipV="1">
                <a:off x="3733" y="1892"/>
                <a:ext cx="26" cy="12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89" name="Line 70"/>
              <p:cNvSpPr>
                <a:spLocks noChangeShapeType="1"/>
              </p:cNvSpPr>
              <p:nvPr/>
            </p:nvSpPr>
            <p:spPr bwMode="auto">
              <a:xfrm flipH="1" flipV="1">
                <a:off x="3690" y="1777"/>
                <a:ext cx="43" cy="11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0" name="Line 71"/>
              <p:cNvSpPr>
                <a:spLocks noChangeShapeType="1"/>
              </p:cNvSpPr>
              <p:nvPr/>
            </p:nvSpPr>
            <p:spPr bwMode="auto">
              <a:xfrm flipH="1" flipV="1">
                <a:off x="3631" y="1669"/>
                <a:ext cx="59" cy="10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1" name="Line 72"/>
              <p:cNvSpPr>
                <a:spLocks noChangeShapeType="1"/>
              </p:cNvSpPr>
              <p:nvPr/>
            </p:nvSpPr>
            <p:spPr bwMode="auto">
              <a:xfrm flipH="1" flipV="1">
                <a:off x="3557" y="1570"/>
                <a:ext cx="74" cy="9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2" name="Line 73"/>
              <p:cNvSpPr>
                <a:spLocks noChangeShapeType="1"/>
              </p:cNvSpPr>
              <p:nvPr/>
            </p:nvSpPr>
            <p:spPr bwMode="auto">
              <a:xfrm flipH="1" flipV="1">
                <a:off x="3470" y="1483"/>
                <a:ext cx="87" cy="8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3" name="Line 74"/>
              <p:cNvSpPr>
                <a:spLocks noChangeShapeType="1"/>
              </p:cNvSpPr>
              <p:nvPr/>
            </p:nvSpPr>
            <p:spPr bwMode="auto">
              <a:xfrm flipH="1" flipV="1">
                <a:off x="3372" y="1409"/>
                <a:ext cx="98" cy="7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4" name="Line 75"/>
              <p:cNvSpPr>
                <a:spLocks noChangeShapeType="1"/>
              </p:cNvSpPr>
              <p:nvPr/>
            </p:nvSpPr>
            <p:spPr bwMode="auto">
              <a:xfrm flipH="1" flipV="1">
                <a:off x="3264" y="1350"/>
                <a:ext cx="108" cy="5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5" name="Line 76"/>
              <p:cNvSpPr>
                <a:spLocks noChangeShapeType="1"/>
              </p:cNvSpPr>
              <p:nvPr/>
            </p:nvSpPr>
            <p:spPr bwMode="auto">
              <a:xfrm flipH="1" flipV="1">
                <a:off x="3149" y="1307"/>
                <a:ext cx="115" cy="4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6" name="Line 77"/>
              <p:cNvSpPr>
                <a:spLocks noChangeShapeType="1"/>
              </p:cNvSpPr>
              <p:nvPr/>
            </p:nvSpPr>
            <p:spPr bwMode="auto">
              <a:xfrm flipH="1" flipV="1">
                <a:off x="3028" y="1281"/>
                <a:ext cx="121" cy="2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7" name="Line 78"/>
              <p:cNvSpPr>
                <a:spLocks noChangeShapeType="1"/>
              </p:cNvSpPr>
              <p:nvPr/>
            </p:nvSpPr>
            <p:spPr bwMode="auto">
              <a:xfrm flipH="1" flipV="1">
                <a:off x="2906" y="1272"/>
                <a:ext cx="122" cy="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8" name="Line 79"/>
              <p:cNvSpPr>
                <a:spLocks noChangeShapeType="1"/>
              </p:cNvSpPr>
              <p:nvPr/>
            </p:nvSpPr>
            <p:spPr bwMode="auto">
              <a:xfrm flipH="1">
                <a:off x="2783" y="1272"/>
                <a:ext cx="123" cy="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9" name="Line 80"/>
              <p:cNvSpPr>
                <a:spLocks noChangeShapeType="1"/>
              </p:cNvSpPr>
              <p:nvPr/>
            </p:nvSpPr>
            <p:spPr bwMode="auto">
              <a:xfrm flipH="1">
                <a:off x="2663" y="1281"/>
                <a:ext cx="120" cy="2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0" name="Line 81"/>
              <p:cNvSpPr>
                <a:spLocks noChangeShapeType="1"/>
              </p:cNvSpPr>
              <p:nvPr/>
            </p:nvSpPr>
            <p:spPr bwMode="auto">
              <a:xfrm flipH="1">
                <a:off x="2547" y="1307"/>
                <a:ext cx="116" cy="4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1" name="Line 82"/>
              <p:cNvSpPr>
                <a:spLocks noChangeShapeType="1"/>
              </p:cNvSpPr>
              <p:nvPr/>
            </p:nvSpPr>
            <p:spPr bwMode="auto">
              <a:xfrm flipH="1">
                <a:off x="2439" y="1350"/>
                <a:ext cx="108" cy="5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2" name="Line 83"/>
              <p:cNvSpPr>
                <a:spLocks noChangeShapeType="1"/>
              </p:cNvSpPr>
              <p:nvPr/>
            </p:nvSpPr>
            <p:spPr bwMode="auto">
              <a:xfrm flipH="1">
                <a:off x="2341" y="1409"/>
                <a:ext cx="98" cy="7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3" name="Line 84"/>
              <p:cNvSpPr>
                <a:spLocks noChangeShapeType="1"/>
              </p:cNvSpPr>
              <p:nvPr/>
            </p:nvSpPr>
            <p:spPr bwMode="auto">
              <a:xfrm flipH="1">
                <a:off x="2254" y="1483"/>
                <a:ext cx="87" cy="8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4" name="Line 85"/>
              <p:cNvSpPr>
                <a:spLocks noChangeShapeType="1"/>
              </p:cNvSpPr>
              <p:nvPr/>
            </p:nvSpPr>
            <p:spPr bwMode="auto">
              <a:xfrm flipH="1">
                <a:off x="2180" y="1570"/>
                <a:ext cx="74" cy="9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5" name="Line 86"/>
              <p:cNvSpPr>
                <a:spLocks noChangeShapeType="1"/>
              </p:cNvSpPr>
              <p:nvPr/>
            </p:nvSpPr>
            <p:spPr bwMode="auto">
              <a:xfrm flipH="1">
                <a:off x="2121" y="1669"/>
                <a:ext cx="59" cy="10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6" name="Line 87"/>
              <p:cNvSpPr>
                <a:spLocks noChangeShapeType="1"/>
              </p:cNvSpPr>
              <p:nvPr/>
            </p:nvSpPr>
            <p:spPr bwMode="auto">
              <a:xfrm flipH="1">
                <a:off x="2078" y="1777"/>
                <a:ext cx="43" cy="11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7" name="Line 88"/>
              <p:cNvSpPr>
                <a:spLocks noChangeShapeType="1"/>
              </p:cNvSpPr>
              <p:nvPr/>
            </p:nvSpPr>
            <p:spPr bwMode="auto">
              <a:xfrm flipH="1">
                <a:off x="2052" y="1892"/>
                <a:ext cx="26" cy="12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8" name="Line 89"/>
              <p:cNvSpPr>
                <a:spLocks noChangeShapeType="1"/>
              </p:cNvSpPr>
              <p:nvPr/>
            </p:nvSpPr>
            <p:spPr bwMode="auto">
              <a:xfrm flipH="1">
                <a:off x="2043" y="2012"/>
                <a:ext cx="9" cy="12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9" name="Line 90"/>
              <p:cNvSpPr>
                <a:spLocks noChangeShapeType="1"/>
              </p:cNvSpPr>
              <p:nvPr/>
            </p:nvSpPr>
            <p:spPr bwMode="auto">
              <a:xfrm>
                <a:off x="2043" y="2135"/>
                <a:ext cx="9" cy="12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0" name="Line 91"/>
              <p:cNvSpPr>
                <a:spLocks noChangeShapeType="1"/>
              </p:cNvSpPr>
              <p:nvPr/>
            </p:nvSpPr>
            <p:spPr bwMode="auto">
              <a:xfrm>
                <a:off x="2052" y="2257"/>
                <a:ext cx="26" cy="12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1" name="Line 92"/>
              <p:cNvSpPr>
                <a:spLocks noChangeShapeType="1"/>
              </p:cNvSpPr>
              <p:nvPr/>
            </p:nvSpPr>
            <p:spPr bwMode="auto">
              <a:xfrm>
                <a:off x="2078" y="2378"/>
                <a:ext cx="43" cy="11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2" name="Line 93"/>
              <p:cNvSpPr>
                <a:spLocks noChangeShapeType="1"/>
              </p:cNvSpPr>
              <p:nvPr/>
            </p:nvSpPr>
            <p:spPr bwMode="auto">
              <a:xfrm>
                <a:off x="2121" y="2493"/>
                <a:ext cx="59" cy="10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3" name="Line 94"/>
              <p:cNvSpPr>
                <a:spLocks noChangeShapeType="1"/>
              </p:cNvSpPr>
              <p:nvPr/>
            </p:nvSpPr>
            <p:spPr bwMode="auto">
              <a:xfrm>
                <a:off x="2180" y="2601"/>
                <a:ext cx="74" cy="9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4" name="Line 95"/>
              <p:cNvSpPr>
                <a:spLocks noChangeShapeType="1"/>
              </p:cNvSpPr>
              <p:nvPr/>
            </p:nvSpPr>
            <p:spPr bwMode="auto">
              <a:xfrm>
                <a:off x="2254" y="2700"/>
                <a:ext cx="87" cy="8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5" name="Line 96"/>
              <p:cNvSpPr>
                <a:spLocks noChangeShapeType="1"/>
              </p:cNvSpPr>
              <p:nvPr/>
            </p:nvSpPr>
            <p:spPr bwMode="auto">
              <a:xfrm>
                <a:off x="2341" y="2787"/>
                <a:ext cx="98" cy="7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6" name="Line 97"/>
              <p:cNvSpPr>
                <a:spLocks noChangeShapeType="1"/>
              </p:cNvSpPr>
              <p:nvPr/>
            </p:nvSpPr>
            <p:spPr bwMode="auto">
              <a:xfrm>
                <a:off x="2439" y="2860"/>
                <a:ext cx="108" cy="5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7" name="Line 98"/>
              <p:cNvSpPr>
                <a:spLocks noChangeShapeType="1"/>
              </p:cNvSpPr>
              <p:nvPr/>
            </p:nvSpPr>
            <p:spPr bwMode="auto">
              <a:xfrm>
                <a:off x="2547" y="2919"/>
                <a:ext cx="116" cy="4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8" name="Line 99"/>
              <p:cNvSpPr>
                <a:spLocks noChangeShapeType="1"/>
              </p:cNvSpPr>
              <p:nvPr/>
            </p:nvSpPr>
            <p:spPr bwMode="auto">
              <a:xfrm>
                <a:off x="2663" y="2962"/>
                <a:ext cx="120" cy="2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19" name="Line 100"/>
              <p:cNvSpPr>
                <a:spLocks noChangeShapeType="1"/>
              </p:cNvSpPr>
              <p:nvPr/>
            </p:nvSpPr>
            <p:spPr bwMode="auto">
              <a:xfrm>
                <a:off x="2783" y="2988"/>
                <a:ext cx="123" cy="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0" name="Line 101"/>
              <p:cNvSpPr>
                <a:spLocks noChangeShapeType="1"/>
              </p:cNvSpPr>
              <p:nvPr/>
            </p:nvSpPr>
            <p:spPr bwMode="auto">
              <a:xfrm flipV="1">
                <a:off x="2906" y="2988"/>
                <a:ext cx="122" cy="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1" name="Line 102"/>
              <p:cNvSpPr>
                <a:spLocks noChangeShapeType="1"/>
              </p:cNvSpPr>
              <p:nvPr/>
            </p:nvSpPr>
            <p:spPr bwMode="auto">
              <a:xfrm flipV="1">
                <a:off x="3028" y="2962"/>
                <a:ext cx="121" cy="2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2" name="Line 103"/>
              <p:cNvSpPr>
                <a:spLocks noChangeShapeType="1"/>
              </p:cNvSpPr>
              <p:nvPr/>
            </p:nvSpPr>
            <p:spPr bwMode="auto">
              <a:xfrm flipV="1">
                <a:off x="3149" y="2919"/>
                <a:ext cx="115" cy="4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3" name="Line 104"/>
              <p:cNvSpPr>
                <a:spLocks noChangeShapeType="1"/>
              </p:cNvSpPr>
              <p:nvPr/>
            </p:nvSpPr>
            <p:spPr bwMode="auto">
              <a:xfrm flipV="1">
                <a:off x="3264" y="2860"/>
                <a:ext cx="108" cy="5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4" name="Line 105"/>
              <p:cNvSpPr>
                <a:spLocks noChangeShapeType="1"/>
              </p:cNvSpPr>
              <p:nvPr/>
            </p:nvSpPr>
            <p:spPr bwMode="auto">
              <a:xfrm flipV="1">
                <a:off x="3372" y="2787"/>
                <a:ext cx="98" cy="7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5" name="Line 106"/>
              <p:cNvSpPr>
                <a:spLocks noChangeShapeType="1"/>
              </p:cNvSpPr>
              <p:nvPr/>
            </p:nvSpPr>
            <p:spPr bwMode="auto">
              <a:xfrm flipV="1">
                <a:off x="3470" y="2700"/>
                <a:ext cx="87" cy="8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6" name="Line 107"/>
              <p:cNvSpPr>
                <a:spLocks noChangeShapeType="1"/>
              </p:cNvSpPr>
              <p:nvPr/>
            </p:nvSpPr>
            <p:spPr bwMode="auto">
              <a:xfrm flipV="1">
                <a:off x="3557" y="2601"/>
                <a:ext cx="74" cy="9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7" name="Line 108"/>
              <p:cNvSpPr>
                <a:spLocks noChangeShapeType="1"/>
              </p:cNvSpPr>
              <p:nvPr/>
            </p:nvSpPr>
            <p:spPr bwMode="auto">
              <a:xfrm flipV="1">
                <a:off x="3631" y="2493"/>
                <a:ext cx="59" cy="10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8" name="Line 109"/>
              <p:cNvSpPr>
                <a:spLocks noChangeShapeType="1"/>
              </p:cNvSpPr>
              <p:nvPr/>
            </p:nvSpPr>
            <p:spPr bwMode="auto">
              <a:xfrm flipV="1">
                <a:off x="3690" y="2378"/>
                <a:ext cx="43" cy="11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29" name="Line 110"/>
              <p:cNvSpPr>
                <a:spLocks noChangeShapeType="1"/>
              </p:cNvSpPr>
              <p:nvPr/>
            </p:nvSpPr>
            <p:spPr bwMode="auto">
              <a:xfrm flipV="1">
                <a:off x="3733" y="2257"/>
                <a:ext cx="26" cy="12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30" name="Line 111"/>
              <p:cNvSpPr>
                <a:spLocks noChangeShapeType="1"/>
              </p:cNvSpPr>
              <p:nvPr/>
            </p:nvSpPr>
            <p:spPr bwMode="auto">
              <a:xfrm flipV="1">
                <a:off x="3759" y="2135"/>
                <a:ext cx="9" cy="12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4386" name="Text Box 112"/>
            <p:cNvSpPr txBox="1">
              <a:spLocks noChangeArrowheads="1"/>
            </p:cNvSpPr>
            <p:nvPr/>
          </p:nvSpPr>
          <p:spPr bwMode="auto">
            <a:xfrm>
              <a:off x="5330" y="1216"/>
              <a:ext cx="17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F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10" name="Group 113"/>
          <p:cNvGrpSpPr>
            <a:grpSpLocks/>
          </p:cNvGrpSpPr>
          <p:nvPr/>
        </p:nvGrpSpPr>
        <p:grpSpPr bwMode="auto">
          <a:xfrm>
            <a:off x="5111750" y="1111250"/>
            <a:ext cx="1160463" cy="854075"/>
            <a:chOff x="3220" y="700"/>
            <a:chExt cx="731" cy="538"/>
          </a:xfrm>
        </p:grpSpPr>
        <p:sp>
          <p:nvSpPr>
            <p:cNvPr id="14383" name="Line 114"/>
            <p:cNvSpPr>
              <a:spLocks noChangeShapeType="1"/>
            </p:cNvSpPr>
            <p:nvPr/>
          </p:nvSpPr>
          <p:spPr bwMode="auto">
            <a:xfrm flipH="1" flipV="1">
              <a:off x="3367" y="839"/>
              <a:ext cx="584" cy="39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4" name="Text Box 115"/>
            <p:cNvSpPr txBox="1">
              <a:spLocks noChangeArrowheads="1"/>
            </p:cNvSpPr>
            <p:nvPr/>
          </p:nvSpPr>
          <p:spPr bwMode="auto">
            <a:xfrm>
              <a:off x="3220" y="700"/>
              <a:ext cx="19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G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11" name="Group 116"/>
          <p:cNvGrpSpPr>
            <a:grpSpLocks/>
          </p:cNvGrpSpPr>
          <p:nvPr/>
        </p:nvGrpSpPr>
        <p:grpSpPr bwMode="auto">
          <a:xfrm>
            <a:off x="5099050" y="1965325"/>
            <a:ext cx="1173163" cy="863600"/>
            <a:chOff x="3212" y="1238"/>
            <a:chExt cx="739" cy="544"/>
          </a:xfrm>
        </p:grpSpPr>
        <p:sp>
          <p:nvSpPr>
            <p:cNvPr id="14381" name="Line 117"/>
            <p:cNvSpPr>
              <a:spLocks noChangeShapeType="1"/>
            </p:cNvSpPr>
            <p:nvPr/>
          </p:nvSpPr>
          <p:spPr bwMode="auto">
            <a:xfrm flipH="1">
              <a:off x="3363" y="1238"/>
              <a:ext cx="588" cy="39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2" name="Text Box 118"/>
            <p:cNvSpPr txBox="1">
              <a:spLocks noChangeArrowheads="1"/>
            </p:cNvSpPr>
            <p:nvPr/>
          </p:nvSpPr>
          <p:spPr bwMode="auto">
            <a:xfrm>
              <a:off x="3212" y="1580"/>
              <a:ext cx="1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H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12" name="Group 119"/>
          <p:cNvGrpSpPr>
            <a:grpSpLocks/>
          </p:cNvGrpSpPr>
          <p:nvPr/>
        </p:nvGrpSpPr>
        <p:grpSpPr bwMode="auto">
          <a:xfrm>
            <a:off x="5338763" y="1331913"/>
            <a:ext cx="3176587" cy="1254125"/>
            <a:chOff x="3363" y="839"/>
            <a:chExt cx="2001" cy="790"/>
          </a:xfrm>
        </p:grpSpPr>
        <p:grpSp>
          <p:nvGrpSpPr>
            <p:cNvPr id="14376" name="Group 120"/>
            <p:cNvGrpSpPr>
              <a:grpSpLocks/>
            </p:cNvGrpSpPr>
            <p:nvPr/>
          </p:nvGrpSpPr>
          <p:grpSpPr bwMode="auto">
            <a:xfrm>
              <a:off x="3363" y="839"/>
              <a:ext cx="2001" cy="790"/>
              <a:chOff x="1326" y="1648"/>
              <a:chExt cx="2442" cy="965"/>
            </a:xfrm>
          </p:grpSpPr>
          <p:sp>
            <p:nvSpPr>
              <p:cNvPr id="14379" name="Line 121"/>
              <p:cNvSpPr>
                <a:spLocks noChangeShapeType="1"/>
              </p:cNvSpPr>
              <p:nvPr/>
            </p:nvSpPr>
            <p:spPr bwMode="auto">
              <a:xfrm>
                <a:off x="1331" y="1648"/>
                <a:ext cx="2437" cy="48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80" name="Line 122"/>
              <p:cNvSpPr>
                <a:spLocks noChangeShapeType="1"/>
              </p:cNvSpPr>
              <p:nvPr/>
            </p:nvSpPr>
            <p:spPr bwMode="auto">
              <a:xfrm flipH="1">
                <a:off x="1326" y="2135"/>
                <a:ext cx="2442" cy="47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4377" name="Text Box 123"/>
            <p:cNvSpPr txBox="1">
              <a:spLocks noChangeArrowheads="1"/>
            </p:cNvSpPr>
            <p:nvPr/>
          </p:nvSpPr>
          <p:spPr bwMode="auto">
            <a:xfrm>
              <a:off x="4602" y="914"/>
              <a:ext cx="15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I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4378" name="Text Box 124"/>
            <p:cNvSpPr txBox="1">
              <a:spLocks noChangeArrowheads="1"/>
            </p:cNvSpPr>
            <p:nvPr/>
          </p:nvSpPr>
          <p:spPr bwMode="auto">
            <a:xfrm>
              <a:off x="4575" y="1355"/>
              <a:ext cx="16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J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14" name="Group 125"/>
          <p:cNvGrpSpPr>
            <a:grpSpLocks/>
          </p:cNvGrpSpPr>
          <p:nvPr/>
        </p:nvGrpSpPr>
        <p:grpSpPr bwMode="auto">
          <a:xfrm>
            <a:off x="5946775" y="628650"/>
            <a:ext cx="2286000" cy="2708275"/>
            <a:chOff x="3746" y="396"/>
            <a:chExt cx="1440" cy="1706"/>
          </a:xfrm>
        </p:grpSpPr>
        <p:sp>
          <p:nvSpPr>
            <p:cNvPr id="14371" name="Freeform 126"/>
            <p:cNvSpPr>
              <a:spLocks/>
            </p:cNvSpPr>
            <p:nvPr/>
          </p:nvSpPr>
          <p:spPr bwMode="auto">
            <a:xfrm>
              <a:off x="3946" y="1237"/>
              <a:ext cx="1052" cy="716"/>
            </a:xfrm>
            <a:custGeom>
              <a:avLst/>
              <a:gdLst>
                <a:gd name="T0" fmla="*/ 11518 w 11556"/>
                <a:gd name="T1" fmla="*/ 7872 h 7872"/>
                <a:gd name="T2" fmla="*/ 0 w 11556"/>
                <a:gd name="T3" fmla="*/ 0 h 7872"/>
                <a:gd name="T4" fmla="*/ 120 w 11556"/>
                <a:gd name="T5" fmla="*/ 2 h 7872"/>
                <a:gd name="T6" fmla="*/ 11556 w 11556"/>
                <a:gd name="T7" fmla="*/ 7817 h 7872"/>
                <a:gd name="T8" fmla="*/ 11518 w 11556"/>
                <a:gd name="T9" fmla="*/ 7872 h 78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56"/>
                <a:gd name="T16" fmla="*/ 0 h 7872"/>
                <a:gd name="T17" fmla="*/ 11556 w 11556"/>
                <a:gd name="T18" fmla="*/ 7872 h 78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56" h="7872">
                  <a:moveTo>
                    <a:pt x="11518" y="7872"/>
                  </a:moveTo>
                  <a:lnTo>
                    <a:pt x="0" y="0"/>
                  </a:lnTo>
                  <a:lnTo>
                    <a:pt x="120" y="2"/>
                  </a:lnTo>
                  <a:lnTo>
                    <a:pt x="11556" y="7817"/>
                  </a:lnTo>
                  <a:lnTo>
                    <a:pt x="11518" y="7872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2" name="Freeform 127"/>
            <p:cNvSpPr>
              <a:spLocks/>
            </p:cNvSpPr>
            <p:nvPr/>
          </p:nvSpPr>
          <p:spPr bwMode="auto">
            <a:xfrm>
              <a:off x="3946" y="533"/>
              <a:ext cx="1059" cy="704"/>
            </a:xfrm>
            <a:custGeom>
              <a:avLst/>
              <a:gdLst>
                <a:gd name="T0" fmla="*/ 0 w 11644"/>
                <a:gd name="T1" fmla="*/ 7738 h 7740"/>
                <a:gd name="T2" fmla="*/ 11608 w 11644"/>
                <a:gd name="T3" fmla="*/ 0 h 7740"/>
                <a:gd name="T4" fmla="*/ 11644 w 11644"/>
                <a:gd name="T5" fmla="*/ 55 h 7740"/>
                <a:gd name="T6" fmla="*/ 120 w 11644"/>
                <a:gd name="T7" fmla="*/ 7740 h 7740"/>
                <a:gd name="T8" fmla="*/ 0 w 11644"/>
                <a:gd name="T9" fmla="*/ 7738 h 7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4"/>
                <a:gd name="T16" fmla="*/ 0 h 7740"/>
                <a:gd name="T17" fmla="*/ 11644 w 11644"/>
                <a:gd name="T18" fmla="*/ 7740 h 77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4" h="7740">
                  <a:moveTo>
                    <a:pt x="0" y="7738"/>
                  </a:moveTo>
                  <a:lnTo>
                    <a:pt x="11608" y="0"/>
                  </a:lnTo>
                  <a:lnTo>
                    <a:pt x="11644" y="55"/>
                  </a:lnTo>
                  <a:lnTo>
                    <a:pt x="120" y="7740"/>
                  </a:lnTo>
                  <a:lnTo>
                    <a:pt x="0" y="773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3" name="Text Box 128"/>
            <p:cNvSpPr txBox="1">
              <a:spLocks noChangeArrowheads="1"/>
            </p:cNvSpPr>
            <p:nvPr/>
          </p:nvSpPr>
          <p:spPr bwMode="auto">
            <a:xfrm>
              <a:off x="4979" y="396"/>
              <a:ext cx="20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4374" name="Text Box 129"/>
            <p:cNvSpPr txBox="1">
              <a:spLocks noChangeArrowheads="1"/>
            </p:cNvSpPr>
            <p:nvPr/>
          </p:nvSpPr>
          <p:spPr bwMode="auto">
            <a:xfrm>
              <a:off x="4968" y="1900"/>
              <a:ext cx="17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B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4375" name="Text Box 130"/>
            <p:cNvSpPr txBox="1">
              <a:spLocks noChangeArrowheads="1"/>
            </p:cNvSpPr>
            <p:nvPr/>
          </p:nvSpPr>
          <p:spPr bwMode="auto">
            <a:xfrm>
              <a:off x="3746" y="1140"/>
              <a:ext cx="2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</p:grpSp>
      <p:sp>
        <p:nvSpPr>
          <p:cNvPr id="14351" name="Text Box 131"/>
          <p:cNvSpPr txBox="1">
            <a:spLocks noChangeAspect="1" noChangeArrowheads="1"/>
          </p:cNvSpPr>
          <p:nvPr/>
        </p:nvSpPr>
        <p:spPr bwMode="auto">
          <a:xfrm>
            <a:off x="0" y="3810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11. DIVIDIR UM ÂNGULO QUALQUER AÔB EM TRÊS PARTES IGUAIS. </a:t>
            </a:r>
            <a:endParaRPr lang="pt-BR" sz="2000" b="1" i="1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1400" b="1" i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7540" name="Text Box 132"/>
          <p:cNvSpPr txBox="1">
            <a:spLocks noChangeArrowheads="1"/>
          </p:cNvSpPr>
          <p:nvPr/>
        </p:nvSpPr>
        <p:spPr bwMode="auto">
          <a:xfrm>
            <a:off x="207963" y="2914650"/>
            <a:ext cx="369411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Seja dado o ângulo AÔB.</a:t>
            </a:r>
          </a:p>
        </p:txBody>
      </p:sp>
      <p:sp>
        <p:nvSpPr>
          <p:cNvPr id="17541" name="Text Box 133"/>
          <p:cNvSpPr txBox="1">
            <a:spLocks noChangeArrowheads="1"/>
          </p:cNvSpPr>
          <p:nvPr/>
        </p:nvSpPr>
        <p:spPr bwMode="auto">
          <a:xfrm>
            <a:off x="198438" y="3752850"/>
            <a:ext cx="7467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3.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Traça-se a bissetriz do ângulo CÔD obtendo sobre a circunferência o ponto E.</a:t>
            </a:r>
          </a:p>
        </p:txBody>
      </p:sp>
      <p:sp>
        <p:nvSpPr>
          <p:cNvPr id="17542" name="Text Box 134"/>
          <p:cNvSpPr txBox="1">
            <a:spLocks noChangeArrowheads="1"/>
          </p:cNvSpPr>
          <p:nvPr/>
        </p:nvSpPr>
        <p:spPr bwMode="auto">
          <a:xfrm>
            <a:off x="214313" y="4514850"/>
            <a:ext cx="70405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5.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Prolonga-se o lado BO até a circunferência obtendo o ponto G.</a:t>
            </a:r>
          </a:p>
        </p:txBody>
      </p:sp>
      <p:grpSp>
        <p:nvGrpSpPr>
          <p:cNvPr id="15" name="Group 135"/>
          <p:cNvGrpSpPr>
            <a:grpSpLocks/>
          </p:cNvGrpSpPr>
          <p:nvPr/>
        </p:nvGrpSpPr>
        <p:grpSpPr bwMode="auto">
          <a:xfrm>
            <a:off x="207963" y="3219450"/>
            <a:ext cx="8113712" cy="560388"/>
            <a:chOff x="217" y="1968"/>
            <a:chExt cx="5111" cy="353"/>
          </a:xfrm>
        </p:grpSpPr>
        <p:sp>
          <p:nvSpPr>
            <p:cNvPr id="14369" name="Text Box 136"/>
            <p:cNvSpPr txBox="1">
              <a:spLocks noChangeArrowheads="1"/>
            </p:cNvSpPr>
            <p:nvPr/>
          </p:nvSpPr>
          <p:spPr bwMode="auto">
            <a:xfrm>
              <a:off x="217" y="1968"/>
              <a:ext cx="5111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2.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Com centro no Vértice “O” abertura qualquer descreve-se uma circunferência,  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    </a:t>
              </a:r>
              <a:endParaRPr lang="pt-BR" sz="1400"/>
            </a:p>
          </p:txBody>
        </p:sp>
        <p:sp>
          <p:nvSpPr>
            <p:cNvPr id="14370" name="Rectangle 137"/>
            <p:cNvSpPr>
              <a:spLocks noChangeArrowheads="1"/>
            </p:cNvSpPr>
            <p:nvPr/>
          </p:nvSpPr>
          <p:spPr bwMode="auto">
            <a:xfrm>
              <a:off x="356" y="2180"/>
              <a:ext cx="304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obtendo os pontos C e D sobre os lados do ângulo.</a:t>
              </a:r>
            </a:p>
          </p:txBody>
        </p:sp>
      </p:grpSp>
      <p:grpSp>
        <p:nvGrpSpPr>
          <p:cNvPr id="16" name="Group 138"/>
          <p:cNvGrpSpPr>
            <a:grpSpLocks/>
          </p:cNvGrpSpPr>
          <p:nvPr/>
        </p:nvGrpSpPr>
        <p:grpSpPr bwMode="auto">
          <a:xfrm>
            <a:off x="198438" y="4133850"/>
            <a:ext cx="8001000" cy="533400"/>
            <a:chOff x="211" y="2544"/>
            <a:chExt cx="5040" cy="336"/>
          </a:xfrm>
        </p:grpSpPr>
        <p:sp>
          <p:nvSpPr>
            <p:cNvPr id="14367" name="Text Box 139"/>
            <p:cNvSpPr txBox="1">
              <a:spLocks noChangeArrowheads="1"/>
            </p:cNvSpPr>
            <p:nvPr/>
          </p:nvSpPr>
          <p:spPr bwMode="auto">
            <a:xfrm>
              <a:off x="211" y="2544"/>
              <a:ext cx="50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4.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Com centro em  E abertura E O descreve-se outra circunferência obtendo sobre a</a:t>
              </a:r>
            </a:p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    </a:t>
              </a:r>
              <a:endParaRPr lang="pt-BR" sz="1500"/>
            </a:p>
          </p:txBody>
        </p:sp>
        <p:sp>
          <p:nvSpPr>
            <p:cNvPr id="14368" name="Rectangle 140"/>
            <p:cNvSpPr>
              <a:spLocks noChangeArrowheads="1"/>
            </p:cNvSpPr>
            <p:nvPr/>
          </p:nvSpPr>
          <p:spPr bwMode="auto">
            <a:xfrm>
              <a:off x="356" y="2728"/>
              <a:ext cx="121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bissetriz o ponto F.</a:t>
              </a:r>
            </a:p>
          </p:txBody>
        </p:sp>
      </p:grpSp>
      <p:sp>
        <p:nvSpPr>
          <p:cNvPr id="17549" name="AutoShape 14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550" name="AutoShape 1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551" name="AutoShape 14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360" name="AutoShape 14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14361" name="Group 145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14365" name="Line 146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6" name="Line 147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17556" name="Picture 148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57" name="Picture 149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58" name="Picture 150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7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250" fill="hold"/>
                                        <p:tgtEl>
                                          <p:spTgt spid="17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0"/>
                  </p:tgtEl>
                </p:cond>
              </p:nextCondLst>
            </p:seq>
            <p:audio>
              <p:cMediaNode>
                <p:cTn id="1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0"/>
                </p:tgtEl>
              </p:cMediaNode>
            </p:audio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7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250" fill="hold"/>
                                        <p:tgtEl>
                                          <p:spTgt spid="174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5"/>
                  </p:tgtEl>
                </p:cond>
              </p:nextCondLst>
            </p:seq>
            <p:audio>
              <p:cMediaNode>
                <p:cTn id="10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5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7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250" fill="hold"/>
                                        <p:tgtEl>
                                          <p:spTgt spid="17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56"/>
                  </p:tgtEl>
                </p:cond>
              </p:nextCondLst>
            </p:seq>
            <p:audio>
              <p:cMediaNode>
                <p:cTn id="1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556"/>
                </p:tgtEl>
              </p:cMediaNode>
            </p:audio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7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9" dur="250" fill="hold"/>
                                        <p:tgtEl>
                                          <p:spTgt spid="17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57"/>
                  </p:tgtEl>
                </p:cond>
              </p:nextCondLst>
            </p:seq>
            <p:audio>
              <p:cMediaNode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557"/>
                </p:tgtEl>
              </p:cMediaNode>
            </p:audio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7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5" dur="250" fill="hold"/>
                                        <p:tgtEl>
                                          <p:spTgt spid="175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58"/>
                  </p:tgtEl>
                </p:cond>
              </p:nextCondLst>
            </p:seq>
            <p:audio>
              <p:cMediaNode>
                <p:cTn id="1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558"/>
                </p:tgtEl>
              </p:cMediaNode>
            </p:audio>
          </p:childTnLst>
        </p:cTn>
      </p:par>
    </p:tnLst>
    <p:bldLst>
      <p:bldP spid="17411" grpId="0" build="p" autoUpdateAnimBg="0"/>
      <p:bldP spid="17416" grpId="0" build="p" autoUpdateAnimBg="0"/>
      <p:bldP spid="17540" grpId="0" build="p" autoUpdateAnimBg="0"/>
      <p:bldP spid="17541" grpId="0" build="p" autoUpdateAnimBg="0"/>
      <p:bldP spid="1754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5263" y="5791200"/>
            <a:ext cx="847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9.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Une-se os pontos de 1´a 7´ao vértice O dividindo assim o ângulo em oito partes iguais.</a:t>
            </a:r>
          </a:p>
          <a:p>
            <a:pPr eaLnBrk="0" hangingPunct="0">
              <a:lnSpc>
                <a:spcPct val="300000"/>
              </a:lnSpc>
              <a:spcBef>
                <a:spcPct val="50000"/>
              </a:spcBef>
            </a:pPr>
            <a:r>
              <a:rPr lang="pt-BR" sz="1400"/>
              <a:t>  </a:t>
            </a:r>
          </a:p>
        </p:txBody>
      </p:sp>
      <p:pic>
        <p:nvPicPr>
          <p:cNvPr id="18435" name="Picture 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100763" y="6091238"/>
            <a:ext cx="302895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8438" y="4878388"/>
            <a:ext cx="55895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7.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Divide-se o segmento GC em 8 (oito) partes iguais.</a:t>
            </a:r>
          </a:p>
          <a:p>
            <a:pPr eaLnBrk="0" hangingPunct="0">
              <a:lnSpc>
                <a:spcPct val="300000"/>
              </a:lnSpc>
              <a:spcBef>
                <a:spcPct val="50000"/>
              </a:spcBef>
            </a:pPr>
            <a:r>
              <a:rPr lang="pt-BR" sz="1400"/>
              <a:t> </a:t>
            </a:r>
          </a:p>
        </p:txBody>
      </p:sp>
      <p:sp>
        <p:nvSpPr>
          <p:cNvPr id="15365" name="Text Box 5"/>
          <p:cNvSpPr txBox="1">
            <a:spLocks noChangeAspect="1" noChangeArrowheads="1"/>
          </p:cNvSpPr>
          <p:nvPr/>
        </p:nvSpPr>
        <p:spPr bwMode="auto">
          <a:xfrm>
            <a:off x="0" y="3810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12. DIVIDIR UM ÂNGULO QUALQUER AÔB EM OITO PARTES IGUAIS. </a:t>
            </a:r>
          </a:p>
          <a:p>
            <a:pPr algn="ctr" eaLnBrk="0" hangingPunct="0">
              <a:lnSpc>
                <a:spcPct val="30000"/>
              </a:lnSpc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(MÉTODO GERAL)</a:t>
            </a:r>
            <a:endParaRPr lang="pt-BR" sz="2000" b="1" i="1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1400" b="1" i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93675" y="2166938"/>
            <a:ext cx="36941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Seja dado o ângulo AÔB.</a:t>
            </a:r>
          </a:p>
        </p:txBody>
      </p:sp>
      <p:sp>
        <p:nvSpPr>
          <p:cNvPr id="1843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440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441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15495" name="Line 11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6" name="Line 12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586538" y="5233988"/>
            <a:ext cx="363537" cy="212725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502275" y="1190625"/>
            <a:ext cx="3406775" cy="1900238"/>
            <a:chOff x="3466" y="750"/>
            <a:chExt cx="2146" cy="1197"/>
          </a:xfrm>
        </p:grpSpPr>
        <p:sp>
          <p:nvSpPr>
            <p:cNvPr id="15489" name="Text Box 15"/>
            <p:cNvSpPr txBox="1">
              <a:spLocks noChangeArrowheads="1"/>
            </p:cNvSpPr>
            <p:nvPr/>
          </p:nvSpPr>
          <p:spPr bwMode="auto">
            <a:xfrm>
              <a:off x="4083" y="1713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200" b="1">
                  <a:solidFill>
                    <a:srgbClr val="FF0000"/>
                  </a:solidFill>
                </a:rPr>
                <a:t>O</a:t>
              </a:r>
              <a:endParaRPr lang="pt-BR" sz="1000" b="1"/>
            </a:p>
          </p:txBody>
        </p:sp>
        <p:grpSp>
          <p:nvGrpSpPr>
            <p:cNvPr id="15490" name="Group 16"/>
            <p:cNvGrpSpPr>
              <a:grpSpLocks/>
            </p:cNvGrpSpPr>
            <p:nvPr/>
          </p:nvGrpSpPr>
          <p:grpSpPr bwMode="auto">
            <a:xfrm>
              <a:off x="3466" y="750"/>
              <a:ext cx="2146" cy="1197"/>
              <a:chOff x="3466" y="750"/>
              <a:chExt cx="2146" cy="1197"/>
            </a:xfrm>
          </p:grpSpPr>
          <p:sp>
            <p:nvSpPr>
              <p:cNvPr id="15491" name="Line 17"/>
              <p:cNvSpPr>
                <a:spLocks noChangeShapeType="1"/>
              </p:cNvSpPr>
              <p:nvPr/>
            </p:nvSpPr>
            <p:spPr bwMode="auto">
              <a:xfrm flipH="1" flipV="1">
                <a:off x="3564" y="897"/>
                <a:ext cx="708" cy="94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92" name="Line 18"/>
              <p:cNvSpPr>
                <a:spLocks noChangeShapeType="1"/>
              </p:cNvSpPr>
              <p:nvPr/>
            </p:nvSpPr>
            <p:spPr bwMode="auto">
              <a:xfrm flipH="1">
                <a:off x="4275" y="1839"/>
                <a:ext cx="1177" cy="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93" name="Text Box 19"/>
              <p:cNvSpPr txBox="1">
                <a:spLocks noChangeArrowheads="1"/>
              </p:cNvSpPr>
              <p:nvPr/>
            </p:nvSpPr>
            <p:spPr bwMode="auto">
              <a:xfrm>
                <a:off x="3466" y="750"/>
                <a:ext cx="20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500" b="1">
                    <a:solidFill>
                      <a:srgbClr val="FF0000"/>
                    </a:solidFill>
                  </a:rPr>
                  <a:t>A</a:t>
                </a:r>
                <a:endParaRPr lang="pt-BR" sz="3200" b="1"/>
              </a:p>
            </p:txBody>
          </p:sp>
          <p:sp>
            <p:nvSpPr>
              <p:cNvPr id="15494" name="Text Box 20"/>
              <p:cNvSpPr txBox="1">
                <a:spLocks noChangeArrowheads="1"/>
              </p:cNvSpPr>
              <p:nvPr/>
            </p:nvSpPr>
            <p:spPr bwMode="auto">
              <a:xfrm>
                <a:off x="5409" y="1745"/>
                <a:ext cx="20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500" b="1">
                    <a:solidFill>
                      <a:srgbClr val="FF0000"/>
                    </a:solidFill>
                  </a:rPr>
                  <a:t>B</a:t>
                </a:r>
                <a:endParaRPr lang="pt-BR" sz="3200" b="1"/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376863" y="1516063"/>
            <a:ext cx="3054350" cy="2806700"/>
            <a:chOff x="3387" y="955"/>
            <a:chExt cx="1924" cy="1768"/>
          </a:xfrm>
        </p:grpSpPr>
        <p:grpSp>
          <p:nvGrpSpPr>
            <p:cNvPr id="15454" name="Group 22"/>
            <p:cNvGrpSpPr>
              <a:grpSpLocks/>
            </p:cNvGrpSpPr>
            <p:nvPr/>
          </p:nvGrpSpPr>
          <p:grpSpPr bwMode="auto">
            <a:xfrm>
              <a:off x="3387" y="955"/>
              <a:ext cx="1770" cy="1768"/>
              <a:chOff x="3387" y="955"/>
              <a:chExt cx="1770" cy="1768"/>
            </a:xfrm>
          </p:grpSpPr>
          <p:sp>
            <p:nvSpPr>
              <p:cNvPr id="15457" name="Line 23"/>
              <p:cNvSpPr>
                <a:spLocks noChangeShapeType="1"/>
              </p:cNvSpPr>
              <p:nvPr/>
            </p:nvSpPr>
            <p:spPr bwMode="auto">
              <a:xfrm flipH="1" flipV="1">
                <a:off x="5140" y="1667"/>
                <a:ext cx="17" cy="17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58" name="Line 24"/>
              <p:cNvSpPr>
                <a:spLocks noChangeShapeType="1"/>
              </p:cNvSpPr>
              <p:nvPr/>
            </p:nvSpPr>
            <p:spPr bwMode="auto">
              <a:xfrm flipH="1" flipV="1">
                <a:off x="5089" y="1501"/>
                <a:ext cx="51" cy="16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59" name="Line 25"/>
              <p:cNvSpPr>
                <a:spLocks noChangeShapeType="1"/>
              </p:cNvSpPr>
              <p:nvPr/>
            </p:nvSpPr>
            <p:spPr bwMode="auto">
              <a:xfrm flipH="1" flipV="1">
                <a:off x="5008" y="1348"/>
                <a:ext cx="81" cy="15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0" name="Line 26"/>
              <p:cNvSpPr>
                <a:spLocks noChangeShapeType="1"/>
              </p:cNvSpPr>
              <p:nvPr/>
            </p:nvSpPr>
            <p:spPr bwMode="auto">
              <a:xfrm flipH="1" flipV="1">
                <a:off x="4897" y="1215"/>
                <a:ext cx="111" cy="13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1" name="Line 27"/>
              <p:cNvSpPr>
                <a:spLocks noChangeShapeType="1"/>
              </p:cNvSpPr>
              <p:nvPr/>
            </p:nvSpPr>
            <p:spPr bwMode="auto">
              <a:xfrm flipH="1" flipV="1">
                <a:off x="4763" y="1104"/>
                <a:ext cx="134" cy="11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2" name="Line 28"/>
              <p:cNvSpPr>
                <a:spLocks noChangeShapeType="1"/>
              </p:cNvSpPr>
              <p:nvPr/>
            </p:nvSpPr>
            <p:spPr bwMode="auto">
              <a:xfrm flipH="1" flipV="1">
                <a:off x="4610" y="1022"/>
                <a:ext cx="153" cy="8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3" name="Line 29"/>
              <p:cNvSpPr>
                <a:spLocks noChangeShapeType="1"/>
              </p:cNvSpPr>
              <p:nvPr/>
            </p:nvSpPr>
            <p:spPr bwMode="auto">
              <a:xfrm flipH="1" flipV="1">
                <a:off x="4444" y="972"/>
                <a:ext cx="166" cy="5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4" name="Line 30"/>
              <p:cNvSpPr>
                <a:spLocks noChangeShapeType="1"/>
              </p:cNvSpPr>
              <p:nvPr/>
            </p:nvSpPr>
            <p:spPr bwMode="auto">
              <a:xfrm flipH="1" flipV="1">
                <a:off x="4272" y="955"/>
                <a:ext cx="172" cy="1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5" name="Line 31"/>
              <p:cNvSpPr>
                <a:spLocks noChangeShapeType="1"/>
              </p:cNvSpPr>
              <p:nvPr/>
            </p:nvSpPr>
            <p:spPr bwMode="auto">
              <a:xfrm flipH="1">
                <a:off x="4098" y="955"/>
                <a:ext cx="174" cy="1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6" name="Line 32"/>
              <p:cNvSpPr>
                <a:spLocks noChangeShapeType="1"/>
              </p:cNvSpPr>
              <p:nvPr/>
            </p:nvSpPr>
            <p:spPr bwMode="auto">
              <a:xfrm flipH="1">
                <a:off x="3934" y="972"/>
                <a:ext cx="164" cy="5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7" name="Line 33"/>
              <p:cNvSpPr>
                <a:spLocks noChangeShapeType="1"/>
              </p:cNvSpPr>
              <p:nvPr/>
            </p:nvSpPr>
            <p:spPr bwMode="auto">
              <a:xfrm flipH="1">
                <a:off x="3779" y="1022"/>
                <a:ext cx="155" cy="8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8" name="Line 34"/>
              <p:cNvSpPr>
                <a:spLocks noChangeShapeType="1"/>
              </p:cNvSpPr>
              <p:nvPr/>
            </p:nvSpPr>
            <p:spPr bwMode="auto">
              <a:xfrm flipH="1">
                <a:off x="3646" y="1104"/>
                <a:ext cx="133" cy="11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69" name="Line 35"/>
              <p:cNvSpPr>
                <a:spLocks noChangeShapeType="1"/>
              </p:cNvSpPr>
              <p:nvPr/>
            </p:nvSpPr>
            <p:spPr bwMode="auto">
              <a:xfrm flipH="1">
                <a:off x="3536" y="1215"/>
                <a:ext cx="110" cy="13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0" name="Line 36"/>
              <p:cNvSpPr>
                <a:spLocks noChangeShapeType="1"/>
              </p:cNvSpPr>
              <p:nvPr/>
            </p:nvSpPr>
            <p:spPr bwMode="auto">
              <a:xfrm flipH="1">
                <a:off x="3453" y="1348"/>
                <a:ext cx="83" cy="15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1" name="Line 37"/>
              <p:cNvSpPr>
                <a:spLocks noChangeShapeType="1"/>
              </p:cNvSpPr>
              <p:nvPr/>
            </p:nvSpPr>
            <p:spPr bwMode="auto">
              <a:xfrm flipH="1">
                <a:off x="3403" y="1501"/>
                <a:ext cx="50" cy="16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2" name="Line 38"/>
              <p:cNvSpPr>
                <a:spLocks noChangeShapeType="1"/>
              </p:cNvSpPr>
              <p:nvPr/>
            </p:nvSpPr>
            <p:spPr bwMode="auto">
              <a:xfrm flipH="1">
                <a:off x="3387" y="1667"/>
                <a:ext cx="16" cy="17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3" name="Line 39"/>
              <p:cNvSpPr>
                <a:spLocks noChangeShapeType="1"/>
              </p:cNvSpPr>
              <p:nvPr/>
            </p:nvSpPr>
            <p:spPr bwMode="auto">
              <a:xfrm>
                <a:off x="3387" y="1839"/>
                <a:ext cx="16" cy="17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4" name="Line 40"/>
              <p:cNvSpPr>
                <a:spLocks noChangeShapeType="1"/>
              </p:cNvSpPr>
              <p:nvPr/>
            </p:nvSpPr>
            <p:spPr bwMode="auto">
              <a:xfrm>
                <a:off x="3403" y="2012"/>
                <a:ext cx="50" cy="16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5" name="Line 41"/>
              <p:cNvSpPr>
                <a:spLocks noChangeShapeType="1"/>
              </p:cNvSpPr>
              <p:nvPr/>
            </p:nvSpPr>
            <p:spPr bwMode="auto">
              <a:xfrm>
                <a:off x="3453" y="2179"/>
                <a:ext cx="83" cy="15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6" name="Line 42"/>
              <p:cNvSpPr>
                <a:spLocks noChangeShapeType="1"/>
              </p:cNvSpPr>
              <p:nvPr/>
            </p:nvSpPr>
            <p:spPr bwMode="auto">
              <a:xfrm>
                <a:off x="3536" y="2331"/>
                <a:ext cx="110" cy="13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7" name="Line 43"/>
              <p:cNvSpPr>
                <a:spLocks noChangeShapeType="1"/>
              </p:cNvSpPr>
              <p:nvPr/>
            </p:nvSpPr>
            <p:spPr bwMode="auto">
              <a:xfrm>
                <a:off x="3646" y="2465"/>
                <a:ext cx="133" cy="10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8" name="Line 44"/>
              <p:cNvSpPr>
                <a:spLocks noChangeShapeType="1"/>
              </p:cNvSpPr>
              <p:nvPr/>
            </p:nvSpPr>
            <p:spPr bwMode="auto">
              <a:xfrm>
                <a:off x="3779" y="2574"/>
                <a:ext cx="155" cy="8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79" name="Line 45"/>
              <p:cNvSpPr>
                <a:spLocks noChangeShapeType="1"/>
              </p:cNvSpPr>
              <p:nvPr/>
            </p:nvSpPr>
            <p:spPr bwMode="auto">
              <a:xfrm>
                <a:off x="3934" y="2657"/>
                <a:ext cx="164" cy="5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0" name="Line 46"/>
              <p:cNvSpPr>
                <a:spLocks noChangeShapeType="1"/>
              </p:cNvSpPr>
              <p:nvPr/>
            </p:nvSpPr>
            <p:spPr bwMode="auto">
              <a:xfrm>
                <a:off x="4098" y="2707"/>
                <a:ext cx="174" cy="1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1" name="Line 47"/>
              <p:cNvSpPr>
                <a:spLocks noChangeShapeType="1"/>
              </p:cNvSpPr>
              <p:nvPr/>
            </p:nvSpPr>
            <p:spPr bwMode="auto">
              <a:xfrm flipV="1">
                <a:off x="4272" y="2707"/>
                <a:ext cx="172" cy="1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2" name="Line 48"/>
              <p:cNvSpPr>
                <a:spLocks noChangeShapeType="1"/>
              </p:cNvSpPr>
              <p:nvPr/>
            </p:nvSpPr>
            <p:spPr bwMode="auto">
              <a:xfrm flipV="1">
                <a:off x="4444" y="2657"/>
                <a:ext cx="166" cy="5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3" name="Line 49"/>
              <p:cNvSpPr>
                <a:spLocks noChangeShapeType="1"/>
              </p:cNvSpPr>
              <p:nvPr/>
            </p:nvSpPr>
            <p:spPr bwMode="auto">
              <a:xfrm flipV="1">
                <a:off x="4610" y="2574"/>
                <a:ext cx="153" cy="8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4" name="Line 50"/>
              <p:cNvSpPr>
                <a:spLocks noChangeShapeType="1"/>
              </p:cNvSpPr>
              <p:nvPr/>
            </p:nvSpPr>
            <p:spPr bwMode="auto">
              <a:xfrm flipV="1">
                <a:off x="4763" y="2465"/>
                <a:ext cx="134" cy="10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5" name="Line 51"/>
              <p:cNvSpPr>
                <a:spLocks noChangeShapeType="1"/>
              </p:cNvSpPr>
              <p:nvPr/>
            </p:nvSpPr>
            <p:spPr bwMode="auto">
              <a:xfrm flipV="1">
                <a:off x="4897" y="2331"/>
                <a:ext cx="111" cy="13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6" name="Line 52"/>
              <p:cNvSpPr>
                <a:spLocks noChangeShapeType="1"/>
              </p:cNvSpPr>
              <p:nvPr/>
            </p:nvSpPr>
            <p:spPr bwMode="auto">
              <a:xfrm flipV="1">
                <a:off x="5008" y="2179"/>
                <a:ext cx="81" cy="15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7" name="Line 53"/>
              <p:cNvSpPr>
                <a:spLocks noChangeShapeType="1"/>
              </p:cNvSpPr>
              <p:nvPr/>
            </p:nvSpPr>
            <p:spPr bwMode="auto">
              <a:xfrm flipV="1">
                <a:off x="5089" y="2012"/>
                <a:ext cx="51" cy="16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88" name="Line 54"/>
              <p:cNvSpPr>
                <a:spLocks noChangeShapeType="1"/>
              </p:cNvSpPr>
              <p:nvPr/>
            </p:nvSpPr>
            <p:spPr bwMode="auto">
              <a:xfrm flipV="1">
                <a:off x="5140" y="1839"/>
                <a:ext cx="17" cy="17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5455" name="Text Box 55"/>
            <p:cNvSpPr txBox="1">
              <a:spLocks noChangeArrowheads="1"/>
            </p:cNvSpPr>
            <p:nvPr/>
          </p:nvSpPr>
          <p:spPr bwMode="auto">
            <a:xfrm>
              <a:off x="3560" y="1022"/>
              <a:ext cx="20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FF0000"/>
                  </a:solidFill>
                </a:rPr>
                <a:t>D</a:t>
              </a:r>
              <a:endParaRPr lang="pt-BR" sz="3200" b="1"/>
            </a:p>
          </p:txBody>
        </p:sp>
        <p:sp>
          <p:nvSpPr>
            <p:cNvPr id="15456" name="Text Box 56"/>
            <p:cNvSpPr txBox="1">
              <a:spLocks noChangeArrowheads="1"/>
            </p:cNvSpPr>
            <p:nvPr/>
          </p:nvSpPr>
          <p:spPr bwMode="auto">
            <a:xfrm>
              <a:off x="5108" y="1805"/>
              <a:ext cx="20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FF0000"/>
                  </a:solidFill>
                </a:rPr>
                <a:t>C</a:t>
              </a:r>
              <a:endParaRPr lang="pt-BR" sz="3200" b="1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586538" y="5238750"/>
            <a:ext cx="379412" cy="422275"/>
            <a:chOff x="4149" y="3300"/>
            <a:chExt cx="239" cy="266"/>
          </a:xfrm>
        </p:grpSpPr>
        <p:sp>
          <p:nvSpPr>
            <p:cNvPr id="15452" name="Line 58"/>
            <p:cNvSpPr>
              <a:spLocks noChangeShapeType="1"/>
            </p:cNvSpPr>
            <p:nvPr/>
          </p:nvSpPr>
          <p:spPr bwMode="auto">
            <a:xfrm flipV="1">
              <a:off x="4149" y="3300"/>
              <a:ext cx="239" cy="13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53" name="Text Box 59"/>
            <p:cNvSpPr txBox="1">
              <a:spLocks noChangeArrowheads="1"/>
            </p:cNvSpPr>
            <p:nvPr/>
          </p:nvSpPr>
          <p:spPr bwMode="auto">
            <a:xfrm>
              <a:off x="4178" y="3364"/>
              <a:ext cx="18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FF0000"/>
                  </a:solidFill>
                </a:rPr>
                <a:t>F</a:t>
              </a:r>
              <a:endParaRPr lang="pt-BR" sz="3200" b="1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5938838" y="1795463"/>
            <a:ext cx="842962" cy="3562350"/>
            <a:chOff x="3741" y="1131"/>
            <a:chExt cx="531" cy="2244"/>
          </a:xfrm>
        </p:grpSpPr>
        <p:sp>
          <p:nvSpPr>
            <p:cNvPr id="15450" name="Line 61"/>
            <p:cNvSpPr>
              <a:spLocks noChangeShapeType="1"/>
            </p:cNvSpPr>
            <p:nvPr/>
          </p:nvSpPr>
          <p:spPr bwMode="auto">
            <a:xfrm flipH="1" flipV="1">
              <a:off x="3741" y="1131"/>
              <a:ext cx="531" cy="224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51" name="Text Box 62"/>
            <p:cNvSpPr txBox="1">
              <a:spLocks noChangeArrowheads="1"/>
            </p:cNvSpPr>
            <p:nvPr/>
          </p:nvSpPr>
          <p:spPr bwMode="auto">
            <a:xfrm>
              <a:off x="3757" y="1805"/>
              <a:ext cx="20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FF0000"/>
                  </a:solidFill>
                </a:rPr>
                <a:t>G</a:t>
              </a:r>
              <a:endParaRPr lang="pt-BR" sz="3200" b="1"/>
            </a:p>
          </p:txBody>
        </p:sp>
      </p:grpSp>
      <p:sp>
        <p:nvSpPr>
          <p:cNvPr id="18495" name="Freeform 63"/>
          <p:cNvSpPr>
            <a:spLocks/>
          </p:cNvSpPr>
          <p:nvPr/>
        </p:nvSpPr>
        <p:spPr bwMode="auto">
          <a:xfrm>
            <a:off x="6100763" y="1171575"/>
            <a:ext cx="685800" cy="1749425"/>
          </a:xfrm>
          <a:custGeom>
            <a:avLst/>
            <a:gdLst>
              <a:gd name="T0" fmla="*/ 35 w 2240"/>
              <a:gd name="T1" fmla="*/ 0 h 5721"/>
              <a:gd name="T2" fmla="*/ 2240 w 2240"/>
              <a:gd name="T3" fmla="*/ 5708 h 5721"/>
              <a:gd name="T4" fmla="*/ 2206 w 2240"/>
              <a:gd name="T5" fmla="*/ 5721 h 5721"/>
              <a:gd name="T6" fmla="*/ 0 w 2240"/>
              <a:gd name="T7" fmla="*/ 13 h 5721"/>
              <a:gd name="T8" fmla="*/ 35 w 2240"/>
              <a:gd name="T9" fmla="*/ 0 h 57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0"/>
              <a:gd name="T16" fmla="*/ 0 h 5721"/>
              <a:gd name="T17" fmla="*/ 2240 w 2240"/>
              <a:gd name="T18" fmla="*/ 5721 h 57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40" h="5721">
                <a:moveTo>
                  <a:pt x="35" y="0"/>
                </a:moveTo>
                <a:lnTo>
                  <a:pt x="2240" y="5708"/>
                </a:lnTo>
                <a:lnTo>
                  <a:pt x="2206" y="5721"/>
                </a:lnTo>
                <a:lnTo>
                  <a:pt x="0" y="13"/>
                </a:lnTo>
                <a:lnTo>
                  <a:pt x="35" y="0"/>
                </a:lnTo>
                <a:close/>
              </a:path>
            </a:pathLst>
          </a:custGeom>
          <a:solidFill>
            <a:srgbClr val="FF0000"/>
          </a:solidFill>
          <a:ln w="1778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6196013" y="1398588"/>
            <a:ext cx="585787" cy="3959225"/>
            <a:chOff x="3903" y="881"/>
            <a:chExt cx="369" cy="2494"/>
          </a:xfrm>
        </p:grpSpPr>
        <p:sp>
          <p:nvSpPr>
            <p:cNvPr id="15448" name="Line 65"/>
            <p:cNvSpPr>
              <a:spLocks noChangeShapeType="1"/>
            </p:cNvSpPr>
            <p:nvPr/>
          </p:nvSpPr>
          <p:spPr bwMode="auto">
            <a:xfrm flipH="1" flipV="1">
              <a:off x="3954" y="1022"/>
              <a:ext cx="318" cy="23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49" name="Text Box 66"/>
            <p:cNvSpPr txBox="1">
              <a:spLocks noChangeArrowheads="1"/>
            </p:cNvSpPr>
            <p:nvPr/>
          </p:nvSpPr>
          <p:spPr bwMode="auto">
            <a:xfrm>
              <a:off x="3903" y="88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000" b="1">
                  <a:solidFill>
                    <a:srgbClr val="FF0000"/>
                  </a:solidFill>
                </a:rPr>
                <a:t>1´</a:t>
              </a:r>
              <a:endParaRPr lang="pt-BR" sz="3200" b="1">
                <a:solidFill>
                  <a:srgbClr val="FF0000"/>
                </a:solidFill>
              </a:endParaRPr>
            </a:p>
          </p:txBody>
        </p:sp>
      </p:grpSp>
      <p:sp>
        <p:nvSpPr>
          <p:cNvPr id="18499" name="Freeform 67"/>
          <p:cNvSpPr>
            <a:spLocks/>
          </p:cNvSpPr>
          <p:nvPr/>
        </p:nvSpPr>
        <p:spPr bwMode="auto">
          <a:xfrm>
            <a:off x="6605588" y="1055688"/>
            <a:ext cx="180975" cy="1865312"/>
          </a:xfrm>
          <a:custGeom>
            <a:avLst/>
            <a:gdLst>
              <a:gd name="T0" fmla="*/ 37 w 596"/>
              <a:gd name="T1" fmla="*/ 0 h 6097"/>
              <a:gd name="T2" fmla="*/ 596 w 596"/>
              <a:gd name="T3" fmla="*/ 6092 h 6097"/>
              <a:gd name="T4" fmla="*/ 559 w 596"/>
              <a:gd name="T5" fmla="*/ 6097 h 6097"/>
              <a:gd name="T6" fmla="*/ 0 w 596"/>
              <a:gd name="T7" fmla="*/ 3 h 6097"/>
              <a:gd name="T8" fmla="*/ 37 w 596"/>
              <a:gd name="T9" fmla="*/ 0 h 6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"/>
              <a:gd name="T16" fmla="*/ 0 h 6097"/>
              <a:gd name="T17" fmla="*/ 596 w 596"/>
              <a:gd name="T18" fmla="*/ 6097 h 60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" h="6097">
                <a:moveTo>
                  <a:pt x="37" y="0"/>
                </a:moveTo>
                <a:lnTo>
                  <a:pt x="596" y="6092"/>
                </a:lnTo>
                <a:lnTo>
                  <a:pt x="559" y="6097"/>
                </a:lnTo>
                <a:lnTo>
                  <a:pt x="0" y="3"/>
                </a:lnTo>
                <a:lnTo>
                  <a:pt x="37" y="0"/>
                </a:lnTo>
                <a:close/>
              </a:path>
            </a:pathLst>
          </a:custGeom>
          <a:solidFill>
            <a:srgbClr val="FF0000"/>
          </a:solidFill>
          <a:ln w="1778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6610350" y="1322388"/>
            <a:ext cx="296863" cy="4035425"/>
            <a:chOff x="4164" y="833"/>
            <a:chExt cx="187" cy="2542"/>
          </a:xfrm>
        </p:grpSpPr>
        <p:sp>
          <p:nvSpPr>
            <p:cNvPr id="15446" name="Line 69"/>
            <p:cNvSpPr>
              <a:spLocks noChangeShapeType="1"/>
            </p:cNvSpPr>
            <p:nvPr/>
          </p:nvSpPr>
          <p:spPr bwMode="auto">
            <a:xfrm flipH="1" flipV="1">
              <a:off x="4190" y="960"/>
              <a:ext cx="82" cy="241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47" name="Text Box 70"/>
            <p:cNvSpPr txBox="1">
              <a:spLocks noChangeArrowheads="1"/>
            </p:cNvSpPr>
            <p:nvPr/>
          </p:nvSpPr>
          <p:spPr bwMode="auto">
            <a:xfrm>
              <a:off x="4164" y="833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000" b="1">
                  <a:solidFill>
                    <a:srgbClr val="FF0000"/>
                  </a:solidFill>
                </a:rPr>
                <a:t>2´</a:t>
              </a:r>
              <a:endParaRPr lang="pt-BR" sz="3200" b="1">
                <a:solidFill>
                  <a:srgbClr val="FF0000"/>
                </a:solidFill>
              </a:endParaRPr>
            </a:p>
          </p:txBody>
        </p:sp>
      </p:grpSp>
      <p:sp>
        <p:nvSpPr>
          <p:cNvPr id="18503" name="Freeform 71"/>
          <p:cNvSpPr>
            <a:spLocks/>
          </p:cNvSpPr>
          <p:nvPr/>
        </p:nvSpPr>
        <p:spPr bwMode="auto">
          <a:xfrm>
            <a:off x="6777038" y="1081088"/>
            <a:ext cx="357187" cy="1839912"/>
          </a:xfrm>
          <a:custGeom>
            <a:avLst/>
            <a:gdLst>
              <a:gd name="T0" fmla="*/ 1171 w 1171"/>
              <a:gd name="T1" fmla="*/ 7 h 6019"/>
              <a:gd name="T2" fmla="*/ 37 w 1171"/>
              <a:gd name="T3" fmla="*/ 6019 h 6019"/>
              <a:gd name="T4" fmla="*/ 0 w 1171"/>
              <a:gd name="T5" fmla="*/ 6012 h 6019"/>
              <a:gd name="T6" fmla="*/ 1134 w 1171"/>
              <a:gd name="T7" fmla="*/ 0 h 6019"/>
              <a:gd name="T8" fmla="*/ 1171 w 1171"/>
              <a:gd name="T9" fmla="*/ 7 h 60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1"/>
              <a:gd name="T16" fmla="*/ 0 h 6019"/>
              <a:gd name="T17" fmla="*/ 1171 w 1171"/>
              <a:gd name="T18" fmla="*/ 6019 h 60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1" h="6019">
                <a:moveTo>
                  <a:pt x="1171" y="7"/>
                </a:moveTo>
                <a:lnTo>
                  <a:pt x="37" y="6019"/>
                </a:lnTo>
                <a:lnTo>
                  <a:pt x="0" y="6012"/>
                </a:lnTo>
                <a:lnTo>
                  <a:pt x="1134" y="0"/>
                </a:lnTo>
                <a:lnTo>
                  <a:pt x="1171" y="7"/>
                </a:lnTo>
                <a:close/>
              </a:path>
            </a:pathLst>
          </a:custGeom>
          <a:solidFill>
            <a:srgbClr val="FF0000"/>
          </a:solidFill>
          <a:ln w="1778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6781800" y="1362075"/>
            <a:ext cx="531813" cy="3995738"/>
            <a:chOff x="4272" y="858"/>
            <a:chExt cx="335" cy="2517"/>
          </a:xfrm>
        </p:grpSpPr>
        <p:sp>
          <p:nvSpPr>
            <p:cNvPr id="15444" name="Line 73"/>
            <p:cNvSpPr>
              <a:spLocks noChangeShapeType="1"/>
            </p:cNvSpPr>
            <p:nvPr/>
          </p:nvSpPr>
          <p:spPr bwMode="auto">
            <a:xfrm flipV="1">
              <a:off x="4272" y="970"/>
              <a:ext cx="163" cy="240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45" name="Text Box 74"/>
            <p:cNvSpPr txBox="1">
              <a:spLocks noChangeArrowheads="1"/>
            </p:cNvSpPr>
            <p:nvPr/>
          </p:nvSpPr>
          <p:spPr bwMode="auto">
            <a:xfrm>
              <a:off x="4420" y="85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000" b="1">
                  <a:solidFill>
                    <a:srgbClr val="FF0000"/>
                  </a:solidFill>
                </a:rPr>
                <a:t>3´</a:t>
              </a:r>
              <a:endParaRPr lang="pt-BR" sz="3200" b="1">
                <a:solidFill>
                  <a:srgbClr val="FF0000"/>
                </a:solidFill>
              </a:endParaRPr>
            </a:p>
          </p:txBody>
        </p:sp>
      </p:grpSp>
      <p:sp>
        <p:nvSpPr>
          <p:cNvPr id="18507" name="Freeform 75"/>
          <p:cNvSpPr>
            <a:spLocks/>
          </p:cNvSpPr>
          <p:nvPr/>
        </p:nvSpPr>
        <p:spPr bwMode="auto">
          <a:xfrm>
            <a:off x="6777038" y="1243013"/>
            <a:ext cx="844550" cy="1677987"/>
          </a:xfrm>
          <a:custGeom>
            <a:avLst/>
            <a:gdLst>
              <a:gd name="T0" fmla="*/ 2767 w 2767"/>
              <a:gd name="T1" fmla="*/ 18 h 5492"/>
              <a:gd name="T2" fmla="*/ 33 w 2767"/>
              <a:gd name="T3" fmla="*/ 5492 h 5492"/>
              <a:gd name="T4" fmla="*/ 0 w 2767"/>
              <a:gd name="T5" fmla="*/ 5475 h 5492"/>
              <a:gd name="T6" fmla="*/ 2733 w 2767"/>
              <a:gd name="T7" fmla="*/ 0 h 5492"/>
              <a:gd name="T8" fmla="*/ 2767 w 2767"/>
              <a:gd name="T9" fmla="*/ 18 h 54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7"/>
              <a:gd name="T16" fmla="*/ 0 h 5492"/>
              <a:gd name="T17" fmla="*/ 2767 w 2767"/>
              <a:gd name="T18" fmla="*/ 5492 h 54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7" h="5492">
                <a:moveTo>
                  <a:pt x="2767" y="18"/>
                </a:moveTo>
                <a:lnTo>
                  <a:pt x="33" y="5492"/>
                </a:lnTo>
                <a:lnTo>
                  <a:pt x="0" y="5475"/>
                </a:lnTo>
                <a:lnTo>
                  <a:pt x="2733" y="0"/>
                </a:lnTo>
                <a:lnTo>
                  <a:pt x="2767" y="18"/>
                </a:lnTo>
                <a:close/>
              </a:path>
            </a:pathLst>
          </a:custGeom>
          <a:solidFill>
            <a:srgbClr val="FF0000"/>
          </a:solidFill>
          <a:ln w="1778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2" name="Group 76"/>
          <p:cNvGrpSpPr>
            <a:grpSpLocks/>
          </p:cNvGrpSpPr>
          <p:nvPr/>
        </p:nvGrpSpPr>
        <p:grpSpPr bwMode="auto">
          <a:xfrm>
            <a:off x="6781800" y="1509713"/>
            <a:ext cx="900113" cy="3848100"/>
            <a:chOff x="4272" y="951"/>
            <a:chExt cx="567" cy="2424"/>
          </a:xfrm>
        </p:grpSpPr>
        <p:sp>
          <p:nvSpPr>
            <p:cNvPr id="15442" name="Line 77"/>
            <p:cNvSpPr>
              <a:spLocks noChangeShapeType="1"/>
            </p:cNvSpPr>
            <p:nvPr/>
          </p:nvSpPr>
          <p:spPr bwMode="auto">
            <a:xfrm flipV="1">
              <a:off x="4272" y="1048"/>
              <a:ext cx="396" cy="232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43" name="Text Box 78"/>
            <p:cNvSpPr txBox="1">
              <a:spLocks noChangeArrowheads="1"/>
            </p:cNvSpPr>
            <p:nvPr/>
          </p:nvSpPr>
          <p:spPr bwMode="auto">
            <a:xfrm>
              <a:off x="4652" y="95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000" b="1">
                  <a:solidFill>
                    <a:srgbClr val="FF0000"/>
                  </a:solidFill>
                </a:rPr>
                <a:t>4´</a:t>
              </a:r>
              <a:endParaRPr lang="pt-BR" sz="3200" b="1">
                <a:solidFill>
                  <a:srgbClr val="FF0000"/>
                </a:solidFill>
              </a:endParaRPr>
            </a:p>
          </p:txBody>
        </p:sp>
      </p:grpSp>
      <p:sp>
        <p:nvSpPr>
          <p:cNvPr id="18511" name="Freeform 79"/>
          <p:cNvSpPr>
            <a:spLocks/>
          </p:cNvSpPr>
          <p:nvPr/>
        </p:nvSpPr>
        <p:spPr bwMode="auto">
          <a:xfrm>
            <a:off x="6777038" y="1531938"/>
            <a:ext cx="1266825" cy="1392237"/>
          </a:xfrm>
          <a:custGeom>
            <a:avLst/>
            <a:gdLst>
              <a:gd name="T0" fmla="*/ 4139 w 4139"/>
              <a:gd name="T1" fmla="*/ 25 h 4556"/>
              <a:gd name="T2" fmla="*/ 27 w 4139"/>
              <a:gd name="T3" fmla="*/ 4556 h 4556"/>
              <a:gd name="T4" fmla="*/ 0 w 4139"/>
              <a:gd name="T5" fmla="*/ 4531 h 4556"/>
              <a:gd name="T6" fmla="*/ 4112 w 4139"/>
              <a:gd name="T7" fmla="*/ 0 h 4556"/>
              <a:gd name="T8" fmla="*/ 4139 w 4139"/>
              <a:gd name="T9" fmla="*/ 25 h 4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9"/>
              <a:gd name="T16" fmla="*/ 0 h 4556"/>
              <a:gd name="T17" fmla="*/ 4139 w 4139"/>
              <a:gd name="T18" fmla="*/ 4556 h 4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9" h="4556">
                <a:moveTo>
                  <a:pt x="4139" y="25"/>
                </a:moveTo>
                <a:lnTo>
                  <a:pt x="27" y="4556"/>
                </a:lnTo>
                <a:lnTo>
                  <a:pt x="0" y="4531"/>
                </a:lnTo>
                <a:lnTo>
                  <a:pt x="4112" y="0"/>
                </a:lnTo>
                <a:lnTo>
                  <a:pt x="4139" y="25"/>
                </a:lnTo>
                <a:close/>
              </a:path>
            </a:pathLst>
          </a:custGeom>
          <a:solidFill>
            <a:srgbClr val="FF0000"/>
          </a:solidFill>
          <a:ln w="1778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6781800" y="1755775"/>
            <a:ext cx="1217613" cy="3602038"/>
            <a:chOff x="4272" y="1106"/>
            <a:chExt cx="767" cy="2269"/>
          </a:xfrm>
        </p:grpSpPr>
        <p:sp>
          <p:nvSpPr>
            <p:cNvPr id="15440" name="Line 81"/>
            <p:cNvSpPr>
              <a:spLocks noChangeShapeType="1"/>
            </p:cNvSpPr>
            <p:nvPr/>
          </p:nvSpPr>
          <p:spPr bwMode="auto">
            <a:xfrm flipV="1">
              <a:off x="4272" y="1185"/>
              <a:ext cx="593" cy="219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41" name="Text Box 82"/>
            <p:cNvSpPr txBox="1">
              <a:spLocks noChangeArrowheads="1"/>
            </p:cNvSpPr>
            <p:nvPr/>
          </p:nvSpPr>
          <p:spPr bwMode="auto">
            <a:xfrm>
              <a:off x="4852" y="1106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000" b="1">
                  <a:solidFill>
                    <a:srgbClr val="FF0000"/>
                  </a:solidFill>
                </a:rPr>
                <a:t>5´</a:t>
              </a:r>
              <a:endParaRPr lang="pt-BR" sz="3200" b="1">
                <a:solidFill>
                  <a:srgbClr val="FF0000"/>
                </a:solidFill>
              </a:endParaRPr>
            </a:p>
          </p:txBody>
        </p:sp>
      </p:grpSp>
      <p:sp>
        <p:nvSpPr>
          <p:cNvPr id="18515" name="Freeform 83"/>
          <p:cNvSpPr>
            <a:spLocks/>
          </p:cNvSpPr>
          <p:nvPr/>
        </p:nvSpPr>
        <p:spPr bwMode="auto">
          <a:xfrm>
            <a:off x="6778625" y="1917700"/>
            <a:ext cx="1590675" cy="1006475"/>
          </a:xfrm>
          <a:custGeom>
            <a:avLst/>
            <a:gdLst>
              <a:gd name="T0" fmla="*/ 5198 w 5198"/>
              <a:gd name="T1" fmla="*/ 33 h 3294"/>
              <a:gd name="T2" fmla="*/ 20 w 5198"/>
              <a:gd name="T3" fmla="*/ 3294 h 3294"/>
              <a:gd name="T4" fmla="*/ 0 w 5198"/>
              <a:gd name="T5" fmla="*/ 3261 h 3294"/>
              <a:gd name="T6" fmla="*/ 5178 w 5198"/>
              <a:gd name="T7" fmla="*/ 0 h 3294"/>
              <a:gd name="T8" fmla="*/ 5198 w 5198"/>
              <a:gd name="T9" fmla="*/ 33 h 32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8"/>
              <a:gd name="T16" fmla="*/ 0 h 3294"/>
              <a:gd name="T17" fmla="*/ 5198 w 5198"/>
              <a:gd name="T18" fmla="*/ 3294 h 32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8" h="3294">
                <a:moveTo>
                  <a:pt x="5198" y="33"/>
                </a:moveTo>
                <a:lnTo>
                  <a:pt x="20" y="3294"/>
                </a:lnTo>
                <a:lnTo>
                  <a:pt x="0" y="3261"/>
                </a:lnTo>
                <a:lnTo>
                  <a:pt x="5178" y="0"/>
                </a:lnTo>
                <a:lnTo>
                  <a:pt x="5198" y="33"/>
                </a:lnTo>
                <a:close/>
              </a:path>
            </a:pathLst>
          </a:custGeom>
          <a:solidFill>
            <a:srgbClr val="FF0000"/>
          </a:solidFill>
          <a:ln w="1778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4" name="Group 84"/>
          <p:cNvGrpSpPr>
            <a:grpSpLocks/>
          </p:cNvGrpSpPr>
          <p:nvPr/>
        </p:nvGrpSpPr>
        <p:grpSpPr bwMode="auto">
          <a:xfrm>
            <a:off x="6781800" y="2097088"/>
            <a:ext cx="1465263" cy="3260725"/>
            <a:chOff x="4272" y="1321"/>
            <a:chExt cx="923" cy="2054"/>
          </a:xfrm>
        </p:grpSpPr>
        <p:sp>
          <p:nvSpPr>
            <p:cNvPr id="15438" name="Line 85"/>
            <p:cNvSpPr>
              <a:spLocks noChangeShapeType="1"/>
            </p:cNvSpPr>
            <p:nvPr/>
          </p:nvSpPr>
          <p:spPr bwMode="auto">
            <a:xfrm flipV="1">
              <a:off x="4272" y="1369"/>
              <a:ext cx="748" cy="200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39" name="Text Box 86"/>
            <p:cNvSpPr txBox="1">
              <a:spLocks noChangeArrowheads="1"/>
            </p:cNvSpPr>
            <p:nvPr/>
          </p:nvSpPr>
          <p:spPr bwMode="auto">
            <a:xfrm>
              <a:off x="5008" y="132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000" b="1">
                  <a:solidFill>
                    <a:srgbClr val="FF0000"/>
                  </a:solidFill>
                </a:rPr>
                <a:t>6´</a:t>
              </a:r>
              <a:endParaRPr lang="pt-BR" sz="3200" b="1">
                <a:solidFill>
                  <a:srgbClr val="FF0000"/>
                </a:solidFill>
              </a:endParaRPr>
            </a:p>
          </p:txBody>
        </p:sp>
      </p:grpSp>
      <p:sp>
        <p:nvSpPr>
          <p:cNvPr id="18519" name="Freeform 87"/>
          <p:cNvSpPr>
            <a:spLocks/>
          </p:cNvSpPr>
          <p:nvPr/>
        </p:nvSpPr>
        <p:spPr bwMode="auto">
          <a:xfrm>
            <a:off x="6778625" y="2382838"/>
            <a:ext cx="1798638" cy="541337"/>
          </a:xfrm>
          <a:custGeom>
            <a:avLst/>
            <a:gdLst>
              <a:gd name="T0" fmla="*/ 5878 w 5878"/>
              <a:gd name="T1" fmla="*/ 35 h 1775"/>
              <a:gd name="T2" fmla="*/ 11 w 5878"/>
              <a:gd name="T3" fmla="*/ 1775 h 1775"/>
              <a:gd name="T4" fmla="*/ 0 w 5878"/>
              <a:gd name="T5" fmla="*/ 1740 h 1775"/>
              <a:gd name="T6" fmla="*/ 5867 w 5878"/>
              <a:gd name="T7" fmla="*/ 0 h 1775"/>
              <a:gd name="T8" fmla="*/ 5878 w 5878"/>
              <a:gd name="T9" fmla="*/ 35 h 17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78"/>
              <a:gd name="T16" fmla="*/ 0 h 1775"/>
              <a:gd name="T17" fmla="*/ 5878 w 5878"/>
              <a:gd name="T18" fmla="*/ 1775 h 17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78" h="1775">
                <a:moveTo>
                  <a:pt x="5878" y="35"/>
                </a:moveTo>
                <a:lnTo>
                  <a:pt x="11" y="1775"/>
                </a:lnTo>
                <a:lnTo>
                  <a:pt x="0" y="1740"/>
                </a:lnTo>
                <a:lnTo>
                  <a:pt x="5867" y="0"/>
                </a:lnTo>
                <a:lnTo>
                  <a:pt x="5878" y="35"/>
                </a:lnTo>
                <a:close/>
              </a:path>
            </a:pathLst>
          </a:custGeom>
          <a:solidFill>
            <a:srgbClr val="FF0000"/>
          </a:solidFill>
          <a:ln w="1778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5" name="Group 88"/>
          <p:cNvGrpSpPr>
            <a:grpSpLocks/>
          </p:cNvGrpSpPr>
          <p:nvPr/>
        </p:nvGrpSpPr>
        <p:grpSpPr bwMode="auto">
          <a:xfrm>
            <a:off x="6781800" y="2478088"/>
            <a:ext cx="1609725" cy="2879725"/>
            <a:chOff x="4272" y="1561"/>
            <a:chExt cx="1014" cy="1814"/>
          </a:xfrm>
        </p:grpSpPr>
        <p:sp>
          <p:nvSpPr>
            <p:cNvPr id="15436" name="Line 89"/>
            <p:cNvSpPr>
              <a:spLocks noChangeShapeType="1"/>
            </p:cNvSpPr>
            <p:nvPr/>
          </p:nvSpPr>
          <p:spPr bwMode="auto">
            <a:xfrm flipV="1">
              <a:off x="4272" y="1587"/>
              <a:ext cx="849" cy="17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37" name="Text Box 90"/>
            <p:cNvSpPr txBox="1">
              <a:spLocks noChangeArrowheads="1"/>
            </p:cNvSpPr>
            <p:nvPr/>
          </p:nvSpPr>
          <p:spPr bwMode="auto">
            <a:xfrm>
              <a:off x="5099" y="156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000" b="1">
                  <a:solidFill>
                    <a:srgbClr val="FF0000"/>
                  </a:solidFill>
                </a:rPr>
                <a:t>7´</a:t>
              </a:r>
              <a:endParaRPr lang="pt-BR" sz="32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91"/>
          <p:cNvGrpSpPr>
            <a:grpSpLocks/>
          </p:cNvGrpSpPr>
          <p:nvPr/>
        </p:nvGrpSpPr>
        <p:grpSpPr bwMode="auto">
          <a:xfrm>
            <a:off x="193675" y="2411413"/>
            <a:ext cx="5054600" cy="715962"/>
            <a:chOff x="131" y="1285"/>
            <a:chExt cx="3184" cy="451"/>
          </a:xfrm>
        </p:grpSpPr>
        <p:sp>
          <p:nvSpPr>
            <p:cNvPr id="15433" name="Text Box 92"/>
            <p:cNvSpPr txBox="1">
              <a:spLocks noChangeArrowheads="1"/>
            </p:cNvSpPr>
            <p:nvPr/>
          </p:nvSpPr>
          <p:spPr bwMode="auto">
            <a:xfrm>
              <a:off x="131" y="1285"/>
              <a:ext cx="318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2.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Com centro no vértice “O” abertura qualquer</a:t>
              </a:r>
              <a:endParaRPr lang="pt-BR" sz="1400"/>
            </a:p>
          </p:txBody>
        </p:sp>
        <p:sp>
          <p:nvSpPr>
            <p:cNvPr id="15434" name="Rectangle 93"/>
            <p:cNvSpPr>
              <a:spLocks noChangeArrowheads="1"/>
            </p:cNvSpPr>
            <p:nvPr/>
          </p:nvSpPr>
          <p:spPr bwMode="auto">
            <a:xfrm>
              <a:off x="270" y="1415"/>
              <a:ext cx="265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descreve-se uma circunferência, obtendo os</a:t>
              </a:r>
            </a:p>
          </p:txBody>
        </p:sp>
        <p:sp>
          <p:nvSpPr>
            <p:cNvPr id="15435" name="Rectangle 94"/>
            <p:cNvSpPr>
              <a:spLocks noChangeArrowheads="1"/>
            </p:cNvSpPr>
            <p:nvPr/>
          </p:nvSpPr>
          <p:spPr bwMode="auto">
            <a:xfrm>
              <a:off x="270" y="1534"/>
              <a:ext cx="237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0000FF"/>
                  </a:solidFill>
                </a:rPr>
                <a:t>pontos C e D sobre os lados do ângulo.</a:t>
              </a:r>
            </a:p>
          </p:txBody>
        </p:sp>
      </p:grpSp>
      <p:grpSp>
        <p:nvGrpSpPr>
          <p:cNvPr id="17" name="Group 95"/>
          <p:cNvGrpSpPr>
            <a:grpSpLocks/>
          </p:cNvGrpSpPr>
          <p:nvPr/>
        </p:nvGrpSpPr>
        <p:grpSpPr bwMode="auto">
          <a:xfrm>
            <a:off x="198438" y="3073400"/>
            <a:ext cx="4448175" cy="530225"/>
            <a:chOff x="125" y="1684"/>
            <a:chExt cx="2802" cy="334"/>
          </a:xfrm>
        </p:grpSpPr>
        <p:sp>
          <p:nvSpPr>
            <p:cNvPr id="15431" name="Text Box 96"/>
            <p:cNvSpPr txBox="1">
              <a:spLocks noChangeArrowheads="1"/>
            </p:cNvSpPr>
            <p:nvPr/>
          </p:nvSpPr>
          <p:spPr bwMode="auto">
            <a:xfrm>
              <a:off x="125" y="1684"/>
              <a:ext cx="280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3.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Prolonga-se o lado BO obtendo o ponto E</a:t>
              </a:r>
            </a:p>
          </p:txBody>
        </p:sp>
        <p:sp>
          <p:nvSpPr>
            <p:cNvPr id="15432" name="Rectangle 97"/>
            <p:cNvSpPr>
              <a:spLocks noChangeArrowheads="1"/>
            </p:cNvSpPr>
            <p:nvPr/>
          </p:nvSpPr>
          <p:spPr bwMode="auto">
            <a:xfrm>
              <a:off x="262" y="1816"/>
              <a:ext cx="14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sobre a circunferência.</a:t>
              </a:r>
            </a:p>
          </p:txBody>
        </p:sp>
      </p:grpSp>
      <p:grpSp>
        <p:nvGrpSpPr>
          <p:cNvPr id="18" name="Group 98"/>
          <p:cNvGrpSpPr>
            <a:grpSpLocks/>
          </p:cNvGrpSpPr>
          <p:nvPr/>
        </p:nvGrpSpPr>
        <p:grpSpPr bwMode="auto">
          <a:xfrm>
            <a:off x="198438" y="3540125"/>
            <a:ext cx="4435475" cy="466725"/>
            <a:chOff x="133" y="2018"/>
            <a:chExt cx="2794" cy="294"/>
          </a:xfrm>
        </p:grpSpPr>
        <p:sp>
          <p:nvSpPr>
            <p:cNvPr id="15429" name="Text Box 99"/>
            <p:cNvSpPr txBox="1">
              <a:spLocks noChangeArrowheads="1"/>
            </p:cNvSpPr>
            <p:nvPr/>
          </p:nvSpPr>
          <p:spPr bwMode="auto">
            <a:xfrm>
              <a:off x="133" y="2018"/>
              <a:ext cx="279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4.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Com centro em C abertura CE descreve-se</a:t>
              </a:r>
              <a:endParaRPr lang="pt-BR" sz="1500"/>
            </a:p>
          </p:txBody>
        </p:sp>
        <p:sp>
          <p:nvSpPr>
            <p:cNvPr id="15430" name="Rectangle 100"/>
            <p:cNvSpPr>
              <a:spLocks noChangeArrowheads="1"/>
            </p:cNvSpPr>
            <p:nvPr/>
          </p:nvSpPr>
          <p:spPr bwMode="auto">
            <a:xfrm>
              <a:off x="278" y="2139"/>
              <a:ext cx="164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um arco de circunferência.</a:t>
              </a:r>
            </a:p>
          </p:txBody>
        </p:sp>
      </p:grpSp>
      <p:grpSp>
        <p:nvGrpSpPr>
          <p:cNvPr id="19" name="Group 101"/>
          <p:cNvGrpSpPr>
            <a:grpSpLocks/>
          </p:cNvGrpSpPr>
          <p:nvPr/>
        </p:nvGrpSpPr>
        <p:grpSpPr bwMode="auto">
          <a:xfrm>
            <a:off x="198438" y="3981450"/>
            <a:ext cx="4894262" cy="533400"/>
            <a:chOff x="133" y="2403"/>
            <a:chExt cx="3083" cy="336"/>
          </a:xfrm>
        </p:grpSpPr>
        <p:sp>
          <p:nvSpPr>
            <p:cNvPr id="15427" name="Text Box 102"/>
            <p:cNvSpPr txBox="1">
              <a:spLocks noChangeArrowheads="1"/>
            </p:cNvSpPr>
            <p:nvPr/>
          </p:nvSpPr>
          <p:spPr bwMode="auto">
            <a:xfrm>
              <a:off x="133" y="2403"/>
              <a:ext cx="3083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5.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Com centro em E abertura EC descreve-se</a:t>
              </a:r>
              <a:endParaRPr lang="pt-BR" sz="1500"/>
            </a:p>
          </p:txBody>
        </p:sp>
        <p:sp>
          <p:nvSpPr>
            <p:cNvPr id="15428" name="Rectangle 103"/>
            <p:cNvSpPr>
              <a:spLocks noChangeArrowheads="1"/>
            </p:cNvSpPr>
            <p:nvPr/>
          </p:nvSpPr>
          <p:spPr bwMode="auto">
            <a:xfrm>
              <a:off x="278" y="2522"/>
              <a:ext cx="18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outro arco obtendo o ponto F.</a:t>
              </a:r>
            </a:p>
          </p:txBody>
        </p: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201613" y="4400550"/>
            <a:ext cx="4419600" cy="514350"/>
            <a:chOff x="135" y="2438"/>
            <a:chExt cx="2784" cy="324"/>
          </a:xfrm>
        </p:grpSpPr>
        <p:sp>
          <p:nvSpPr>
            <p:cNvPr id="15425" name="Text Box 105"/>
            <p:cNvSpPr txBox="1">
              <a:spLocks noChangeArrowheads="1"/>
            </p:cNvSpPr>
            <p:nvPr/>
          </p:nvSpPr>
          <p:spPr bwMode="auto">
            <a:xfrm>
              <a:off x="135" y="2438"/>
              <a:ext cx="27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6.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Une-se o ponto F ao ponto D obtendo</a:t>
              </a:r>
            </a:p>
          </p:txBody>
        </p:sp>
        <p:sp>
          <p:nvSpPr>
            <p:cNvPr id="15426" name="Rectangle 106"/>
            <p:cNvSpPr>
              <a:spLocks noChangeArrowheads="1"/>
            </p:cNvSpPr>
            <p:nvPr/>
          </p:nvSpPr>
          <p:spPr bwMode="auto">
            <a:xfrm>
              <a:off x="270" y="2560"/>
              <a:ext cx="191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0000FF"/>
                  </a:solidFill>
                </a:rPr>
                <a:t>sobre o diâmetro EC o ponto G.</a:t>
              </a:r>
            </a:p>
          </p:txBody>
        </p:sp>
      </p:grpSp>
      <p:grpSp>
        <p:nvGrpSpPr>
          <p:cNvPr id="21" name="Group 107"/>
          <p:cNvGrpSpPr>
            <a:grpSpLocks/>
          </p:cNvGrpSpPr>
          <p:nvPr/>
        </p:nvGrpSpPr>
        <p:grpSpPr bwMode="auto">
          <a:xfrm>
            <a:off x="195263" y="5140325"/>
            <a:ext cx="5340350" cy="677863"/>
            <a:chOff x="132" y="3072"/>
            <a:chExt cx="3364" cy="427"/>
          </a:xfrm>
        </p:grpSpPr>
        <p:sp>
          <p:nvSpPr>
            <p:cNvPr id="15423" name="Text Box 108"/>
            <p:cNvSpPr txBox="1">
              <a:spLocks noChangeArrowheads="1"/>
            </p:cNvSpPr>
            <p:nvPr/>
          </p:nvSpPr>
          <p:spPr bwMode="auto">
            <a:xfrm>
              <a:off x="132" y="3072"/>
              <a:ext cx="336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8.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Une o ponto F aos pontos de divisão de 1 a 7 obtendo</a:t>
              </a:r>
            </a:p>
            <a:p>
              <a:pPr eaLnBrk="0" hangingPunct="0">
                <a:lnSpc>
                  <a:spcPct val="3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 </a:t>
              </a:r>
              <a:endParaRPr lang="pt-BR" sz="1400"/>
            </a:p>
          </p:txBody>
        </p:sp>
        <p:sp>
          <p:nvSpPr>
            <p:cNvPr id="15424" name="Rectangle 109"/>
            <p:cNvSpPr>
              <a:spLocks noChangeArrowheads="1"/>
            </p:cNvSpPr>
            <p:nvPr/>
          </p:nvSpPr>
          <p:spPr bwMode="auto">
            <a:xfrm>
              <a:off x="262" y="3225"/>
              <a:ext cx="288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sobre a circunferência os pontos de 1´a 7´ sobre</a:t>
              </a:r>
            </a:p>
            <a:p>
              <a:pPr eaLnBrk="0" hangingPunct="0">
                <a:lnSpc>
                  <a:spcPct val="3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a circunferência</a:t>
              </a:r>
            </a:p>
          </p:txBody>
        </p:sp>
      </p:grpSp>
      <p:grpSp>
        <p:nvGrpSpPr>
          <p:cNvPr id="22" name="Group 110"/>
          <p:cNvGrpSpPr>
            <a:grpSpLocks/>
          </p:cNvGrpSpPr>
          <p:nvPr/>
        </p:nvGrpSpPr>
        <p:grpSpPr bwMode="auto">
          <a:xfrm>
            <a:off x="5132388" y="2759075"/>
            <a:ext cx="1654175" cy="320675"/>
            <a:chOff x="3233" y="1738"/>
            <a:chExt cx="1042" cy="202"/>
          </a:xfrm>
        </p:grpSpPr>
        <p:sp>
          <p:nvSpPr>
            <p:cNvPr id="15421" name="Text Box 111"/>
            <p:cNvSpPr txBox="1">
              <a:spLocks noChangeArrowheads="1"/>
            </p:cNvSpPr>
            <p:nvPr/>
          </p:nvSpPr>
          <p:spPr bwMode="auto">
            <a:xfrm>
              <a:off x="3233" y="1738"/>
              <a:ext cx="19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FF0000"/>
                  </a:solidFill>
                </a:rPr>
                <a:t>E</a:t>
              </a:r>
              <a:endParaRPr lang="pt-BR" sz="3200" b="1"/>
            </a:p>
          </p:txBody>
        </p:sp>
        <p:sp>
          <p:nvSpPr>
            <p:cNvPr id="15422" name="Line 112"/>
            <p:cNvSpPr>
              <a:spLocks noChangeShapeType="1"/>
            </p:cNvSpPr>
            <p:nvPr/>
          </p:nvSpPr>
          <p:spPr bwMode="auto">
            <a:xfrm flipH="1">
              <a:off x="3387" y="1840"/>
              <a:ext cx="888" cy="0"/>
            </a:xfrm>
            <a:prstGeom prst="line">
              <a:avLst/>
            </a:prstGeom>
            <a:noFill/>
            <a:ln w="31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endParaRPr lang="pt-BR"/>
            </a:p>
          </p:txBody>
        </p:sp>
      </p:grpSp>
      <p:pic>
        <p:nvPicPr>
          <p:cNvPr id="18545" name="Picture 11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46" name="Picture 114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47" name="Picture 115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0" name="AutoShape 1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23" name="Group 117"/>
          <p:cNvGrpSpPr>
            <a:grpSpLocks/>
          </p:cNvGrpSpPr>
          <p:nvPr/>
        </p:nvGrpSpPr>
        <p:grpSpPr bwMode="auto">
          <a:xfrm>
            <a:off x="6203950" y="2881313"/>
            <a:ext cx="2300288" cy="1117600"/>
            <a:chOff x="3908" y="1815"/>
            <a:chExt cx="1449" cy="704"/>
          </a:xfrm>
        </p:grpSpPr>
        <p:grpSp>
          <p:nvGrpSpPr>
            <p:cNvPr id="15402" name="Group 118"/>
            <p:cNvGrpSpPr>
              <a:grpSpLocks/>
            </p:cNvGrpSpPr>
            <p:nvPr/>
          </p:nvGrpSpPr>
          <p:grpSpPr bwMode="auto">
            <a:xfrm>
              <a:off x="3908" y="1838"/>
              <a:ext cx="1449" cy="681"/>
              <a:chOff x="4322" y="1319"/>
              <a:chExt cx="1074" cy="505"/>
            </a:xfrm>
          </p:grpSpPr>
          <p:sp>
            <p:nvSpPr>
              <p:cNvPr id="15412" name="Line 119"/>
              <p:cNvSpPr>
                <a:spLocks noChangeShapeType="1"/>
              </p:cNvSpPr>
              <p:nvPr/>
            </p:nvSpPr>
            <p:spPr bwMode="auto">
              <a:xfrm>
                <a:off x="4322" y="1321"/>
                <a:ext cx="1074" cy="503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13" name="Line 120"/>
              <p:cNvSpPr>
                <a:spLocks noChangeShapeType="1"/>
              </p:cNvSpPr>
              <p:nvPr/>
            </p:nvSpPr>
            <p:spPr bwMode="auto">
              <a:xfrm>
                <a:off x="5247" y="1319"/>
                <a:ext cx="149" cy="505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14" name="Line 121"/>
              <p:cNvSpPr>
                <a:spLocks noChangeShapeType="1"/>
              </p:cNvSpPr>
              <p:nvPr/>
            </p:nvSpPr>
            <p:spPr bwMode="auto">
              <a:xfrm>
                <a:off x="4554" y="1322"/>
                <a:ext cx="38" cy="130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15" name="Line 122"/>
              <p:cNvSpPr>
                <a:spLocks noChangeShapeType="1"/>
              </p:cNvSpPr>
              <p:nvPr/>
            </p:nvSpPr>
            <p:spPr bwMode="auto">
              <a:xfrm>
                <a:off x="4670" y="1320"/>
                <a:ext cx="57" cy="192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16" name="Line 123"/>
              <p:cNvSpPr>
                <a:spLocks noChangeShapeType="1"/>
              </p:cNvSpPr>
              <p:nvPr/>
            </p:nvSpPr>
            <p:spPr bwMode="auto">
              <a:xfrm>
                <a:off x="4787" y="1321"/>
                <a:ext cx="75" cy="256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17" name="Line 124"/>
              <p:cNvSpPr>
                <a:spLocks noChangeShapeType="1"/>
              </p:cNvSpPr>
              <p:nvPr/>
            </p:nvSpPr>
            <p:spPr bwMode="auto">
              <a:xfrm>
                <a:off x="4901" y="1322"/>
                <a:ext cx="93" cy="316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18" name="Line 125"/>
              <p:cNvSpPr>
                <a:spLocks noChangeShapeType="1"/>
              </p:cNvSpPr>
              <p:nvPr/>
            </p:nvSpPr>
            <p:spPr bwMode="auto">
              <a:xfrm>
                <a:off x="5018" y="1322"/>
                <a:ext cx="112" cy="381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19" name="Line 126"/>
              <p:cNvSpPr>
                <a:spLocks noChangeShapeType="1"/>
              </p:cNvSpPr>
              <p:nvPr/>
            </p:nvSpPr>
            <p:spPr bwMode="auto">
              <a:xfrm>
                <a:off x="5133" y="1320"/>
                <a:ext cx="131" cy="445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420" name="Line 127"/>
              <p:cNvSpPr>
                <a:spLocks noChangeShapeType="1"/>
              </p:cNvSpPr>
              <p:nvPr/>
            </p:nvSpPr>
            <p:spPr bwMode="auto">
              <a:xfrm>
                <a:off x="4439" y="1322"/>
                <a:ext cx="20" cy="67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92075" tIns="46038" rIns="92075" bIns="46038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15403" name="Group 128"/>
            <p:cNvGrpSpPr>
              <a:grpSpLocks/>
            </p:cNvGrpSpPr>
            <p:nvPr/>
          </p:nvGrpSpPr>
          <p:grpSpPr bwMode="auto">
            <a:xfrm>
              <a:off x="3935" y="1815"/>
              <a:ext cx="1223" cy="156"/>
              <a:chOff x="3935" y="1815"/>
              <a:chExt cx="1223" cy="156"/>
            </a:xfrm>
          </p:grpSpPr>
          <p:sp>
            <p:nvSpPr>
              <p:cNvPr id="15404" name="Text Box 129"/>
              <p:cNvSpPr txBox="1">
                <a:spLocks noChangeArrowheads="1"/>
              </p:cNvSpPr>
              <p:nvPr/>
            </p:nvSpPr>
            <p:spPr bwMode="auto">
              <a:xfrm>
                <a:off x="3935" y="1815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1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405" name="Text Box 130"/>
              <p:cNvSpPr txBox="1">
                <a:spLocks noChangeArrowheads="1"/>
              </p:cNvSpPr>
              <p:nvPr/>
            </p:nvSpPr>
            <p:spPr bwMode="auto">
              <a:xfrm>
                <a:off x="4064" y="1815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2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406" name="Text Box 131"/>
              <p:cNvSpPr txBox="1">
                <a:spLocks noChangeArrowheads="1"/>
              </p:cNvSpPr>
              <p:nvPr/>
            </p:nvSpPr>
            <p:spPr bwMode="auto">
              <a:xfrm>
                <a:off x="4222" y="1815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3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407" name="Text Box 132"/>
              <p:cNvSpPr txBox="1">
                <a:spLocks noChangeArrowheads="1"/>
              </p:cNvSpPr>
              <p:nvPr/>
            </p:nvSpPr>
            <p:spPr bwMode="auto">
              <a:xfrm>
                <a:off x="4396" y="1815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4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408" name="Text Box 133"/>
              <p:cNvSpPr txBox="1">
                <a:spLocks noChangeArrowheads="1"/>
              </p:cNvSpPr>
              <p:nvPr/>
            </p:nvSpPr>
            <p:spPr bwMode="auto">
              <a:xfrm>
                <a:off x="4542" y="1815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5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409" name="Text Box 134"/>
              <p:cNvSpPr txBox="1">
                <a:spLocks noChangeArrowheads="1"/>
              </p:cNvSpPr>
              <p:nvPr/>
            </p:nvSpPr>
            <p:spPr bwMode="auto">
              <a:xfrm>
                <a:off x="4708" y="1815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6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410" name="Text Box 135"/>
              <p:cNvSpPr txBox="1">
                <a:spLocks noChangeArrowheads="1"/>
              </p:cNvSpPr>
              <p:nvPr/>
            </p:nvSpPr>
            <p:spPr bwMode="auto">
              <a:xfrm>
                <a:off x="4853" y="1815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7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411" name="Text Box 136"/>
              <p:cNvSpPr txBox="1">
                <a:spLocks noChangeArrowheads="1"/>
              </p:cNvSpPr>
              <p:nvPr/>
            </p:nvSpPr>
            <p:spPr bwMode="auto">
              <a:xfrm>
                <a:off x="4998" y="1817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000" b="1">
                    <a:solidFill>
                      <a:srgbClr val="FF0000"/>
                    </a:solidFill>
                  </a:rPr>
                  <a:t>8</a:t>
                </a:r>
                <a:endParaRPr lang="pt-BR" sz="3200" b="1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3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8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8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3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8" dur="5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3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8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8" dur="250" fill="hold"/>
                                        <p:tgtEl>
                                          <p:spTgt spid="184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5"/>
                  </p:tgtEl>
                </p:cond>
              </p:nextCondLst>
            </p:seq>
            <p:audio>
              <p:cMediaNode>
                <p:cTn id="1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5"/>
                </p:tgtEl>
              </p:cMediaNode>
            </p:audio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8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4" dur="250" fill="hold"/>
                                        <p:tgtEl>
                                          <p:spTgt spid="185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45"/>
                  </p:tgtEl>
                </p:cond>
              </p:nextCondLst>
            </p:seq>
            <p:audio>
              <p:cMediaNode>
                <p:cTn id="1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45"/>
                </p:tgtEl>
              </p:cMediaNode>
            </p:audio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8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0" dur="250" fill="hold"/>
                                        <p:tgtEl>
                                          <p:spTgt spid="185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46"/>
                  </p:tgtEl>
                </p:cond>
              </p:nextCondLst>
            </p:seq>
            <p:audio>
              <p:cMediaNode>
                <p:cTn id="1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46"/>
                </p:tgtEl>
              </p:cMediaNode>
            </p:audio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8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6" dur="250" fill="hold"/>
                                        <p:tgtEl>
                                          <p:spTgt spid="185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47"/>
                  </p:tgtEl>
                </p:cond>
              </p:nextCondLst>
            </p:seq>
            <p:audio>
              <p:cMediaNode>
                <p:cTn id="1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47"/>
                </p:tgtEl>
              </p:cMediaNode>
            </p:audio>
          </p:childTnLst>
        </p:cTn>
      </p:par>
    </p:tnLst>
    <p:bldLst>
      <p:bldP spid="18434" grpId="0" build="p" autoUpdateAnimBg="0"/>
      <p:bldP spid="18436" grpId="0" build="p" autoUpdateAnimBg="0"/>
      <p:bldP spid="18438" grpId="0" build="p" autoUpdateAnimBg="0"/>
      <p:bldP spid="18445" grpId="0" animBg="1"/>
      <p:bldP spid="18495" grpId="0" animBg="1"/>
      <p:bldP spid="18499" grpId="0" animBg="1"/>
      <p:bldP spid="18503" grpId="0" animBg="1"/>
      <p:bldP spid="18507" grpId="0" animBg="1"/>
      <p:bldP spid="18511" grpId="0" animBg="1"/>
      <p:bldP spid="18515" grpId="0" animBg="1"/>
      <p:bldP spid="185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19188" y="6026150"/>
            <a:ext cx="8010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Dividir um ângulo AÔB qualquer em oito partes iguais.</a:t>
            </a:r>
          </a:p>
          <a:p>
            <a:pPr eaLnBrk="0" hangingPunct="0">
              <a:lnSpc>
                <a:spcPct val="80000"/>
              </a:lnSpc>
            </a:pPr>
            <a:r>
              <a:rPr lang="pt-BR" sz="1700" b="1">
                <a:solidFill>
                  <a:schemeClr val="accent2"/>
                </a:solidFill>
              </a:rPr>
              <a:t>(Método Geral)</a:t>
            </a:r>
          </a:p>
          <a:p>
            <a:pPr eaLnBrk="0" hangingPunct="0"/>
            <a:r>
              <a:rPr lang="pt-BR" sz="17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992188"/>
            <a:ext cx="800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90 graus.</a:t>
            </a:r>
          </a:p>
          <a:p>
            <a:pPr eaLnBrk="0" hangingPunct="0"/>
            <a:endParaRPr lang="pt-BR" sz="2400">
              <a:latin typeface="Times New Roma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1935163"/>
            <a:ext cx="800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60 graus.</a:t>
            </a:r>
            <a:r>
              <a:rPr lang="pt-BR" sz="17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  <a:p>
            <a:pPr eaLnBrk="0" hangingPunct="0"/>
            <a:r>
              <a:rPr lang="pt-BR" sz="17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43000" y="2395538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30 graus.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43000" y="1465263"/>
            <a:ext cx="800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45 graus.</a:t>
            </a:r>
          </a:p>
          <a:p>
            <a:pPr eaLnBrk="0" hangingPunct="0"/>
            <a:endParaRPr lang="pt-BR" sz="2400">
              <a:latin typeface="Times New Roman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143000" y="2859088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15 graus.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143000" y="3328988"/>
            <a:ext cx="800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75 graus.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27125" y="3786188"/>
            <a:ext cx="801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120 graus.</a:t>
            </a:r>
            <a:endParaRPr lang="pt-BR" sz="170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143000" y="4237038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Construir um ângulo de 22 graus e 30 minutos.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131888" y="4708525"/>
            <a:ext cx="800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Dividir um ângulo AÔB de 90 graus em três partes iguais.</a:t>
            </a:r>
          </a:p>
          <a:p>
            <a:pPr eaLnBrk="0" hangingPunct="0"/>
            <a:endParaRPr lang="pt-BR" sz="2400" b="1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135063" y="5643563"/>
            <a:ext cx="8010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Dividir um ângulo AÔB qualquer em três partes iguais.</a:t>
            </a:r>
          </a:p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135063" y="5176838"/>
            <a:ext cx="80200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pt-BR" sz="1700" b="1">
                <a:solidFill>
                  <a:schemeClr val="accent2"/>
                </a:solidFill>
              </a:rPr>
              <a:t>Dividir um ângulo AÔB qualquer em quatro partes iguais.</a:t>
            </a:r>
          </a:p>
        </p:txBody>
      </p:sp>
      <p:pic>
        <p:nvPicPr>
          <p:cNvPr id="6158" name="Picture 14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800100"/>
            <a:ext cx="123190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7696200" y="6162675"/>
            <a:ext cx="14335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0" y="24765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CONSTRUÇÃO DE ÂNGULOS E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pt-B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DIVISÃO DE ÂNGULOS</a:t>
            </a:r>
            <a:endParaRPr lang="pt-BR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16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6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63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3119" name="Line 21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0" name="Line 22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167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992188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pt-BR" sz="17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68" name="AutoShape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1462088"/>
            <a:ext cx="895350" cy="334962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69" name="AutoShape 2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1935163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0" name="AutoShape 2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2405063"/>
            <a:ext cx="895350" cy="334962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1" name="AutoShape 2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2867025"/>
            <a:ext cx="895350" cy="334963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2" name="AutoShape 2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4243388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3" name="AutoShape 29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3324225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4" name="AutoShape 3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3781425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5" name="AutoShape 31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5643563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11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6" name="AutoShape 32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4710113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7" name="AutoShape 33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5176838"/>
            <a:ext cx="895350" cy="334962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10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78" name="AutoShape 34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1775" y="6108700"/>
            <a:ext cx="895350" cy="336550"/>
          </a:xfrm>
          <a:prstGeom prst="actionButtonBlank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pt-BR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12</a:t>
            </a:r>
            <a:endParaRPr lang="pt-BR" sz="17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6179" name="Picture 35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0" name="Picture 36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1" name="Picture 37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1347788"/>
            <a:ext cx="12319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2" name="Picture 38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1820863"/>
            <a:ext cx="12319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3" name="Picture 39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3676650"/>
            <a:ext cx="12319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4" name="Picture 40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2757488"/>
            <a:ext cx="1231900" cy="8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" name="Picture 41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3219450"/>
            <a:ext cx="1231900" cy="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6" name="Picture 4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4133850"/>
            <a:ext cx="1231900" cy="8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7" name="Picture 4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2290763"/>
            <a:ext cx="12319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8" name="Picture 44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4595813"/>
            <a:ext cx="1231900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9" name="Picture 45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444500" y="8223250"/>
            <a:ext cx="1231900" cy="1508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190" name="Picture 46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5060950"/>
            <a:ext cx="12319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1" name="Picture 47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5991225"/>
            <a:ext cx="12319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2" name="Picture 48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3" cstate="print"/>
          <a:srcRect r="81482" b="81404"/>
          <a:stretch>
            <a:fillRect/>
          </a:stretch>
        </p:blipFill>
        <p:spPr bwMode="auto">
          <a:xfrm>
            <a:off x="58738" y="5529263"/>
            <a:ext cx="12319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" fill="hold"/>
                                        <p:tgtEl>
                                          <p:spTgt spid="6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0" fill="hold"/>
                                        <p:tgtEl>
                                          <p:spTgt spid="6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50" fill="hold"/>
                                        <p:tgtEl>
                                          <p:spTgt spid="6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50" fill="hold"/>
                                        <p:tgtEl>
                                          <p:spTgt spid="6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0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50" fill="hold"/>
                                        <p:tgtEl>
                                          <p:spTgt spid="6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1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1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50" fill="hold"/>
                                        <p:tgtEl>
                                          <p:spTgt spid="61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2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2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50" fill="hold"/>
                                        <p:tgtEl>
                                          <p:spTgt spid="61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3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3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250" fill="hold"/>
                                        <p:tgtEl>
                                          <p:spTgt spid="61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4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4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50" fill="hold"/>
                                        <p:tgtEl>
                                          <p:spTgt spid="61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5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5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50" fill="hold"/>
                                        <p:tgtEl>
                                          <p:spTgt spid="6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6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6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50" fill="hold"/>
                                        <p:tgtEl>
                                          <p:spTgt spid="61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7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250" fill="hold"/>
                                        <p:tgtEl>
                                          <p:spTgt spid="61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8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8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250" fill="hold"/>
                                        <p:tgtEl>
                                          <p:spTgt spid="61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9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9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250" fill="hold"/>
                                        <p:tgtEl>
                                          <p:spTgt spid="61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0"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0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250" fill="hold"/>
                                        <p:tgtEl>
                                          <p:spTgt spid="61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1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1"/>
                </p:tgtEl>
              </p:cMediaNode>
            </p:audio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250" fill="hold"/>
                                        <p:tgtEl>
                                          <p:spTgt spid="61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2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4343400"/>
            <a:ext cx="4419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Dado o segmento OA.</a:t>
            </a:r>
            <a:endParaRPr lang="pt-BR" sz="2000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1. CONSTRUIR UM ÂNGULO DE 90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pt-BR" sz="1600" b="1" i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4800600"/>
            <a:ext cx="7620000" cy="760413"/>
            <a:chOff x="528" y="3024"/>
            <a:chExt cx="4800" cy="479"/>
          </a:xfrm>
        </p:grpSpPr>
        <p:sp>
          <p:nvSpPr>
            <p:cNvPr id="4156" name="Text Box 6"/>
            <p:cNvSpPr txBox="1">
              <a:spLocks noChangeAspect="1" noChangeArrowheads="1"/>
            </p:cNvSpPr>
            <p:nvPr/>
          </p:nvSpPr>
          <p:spPr bwMode="auto">
            <a:xfrm>
              <a:off x="528" y="3024"/>
              <a:ext cx="4800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2.</a:t>
              </a:r>
              <a:r>
                <a:rPr lang="pt-BR" sz="1500" b="1">
                  <a:solidFill>
                    <a:schemeClr val="accent2"/>
                  </a:solidFill>
                </a:rPr>
                <a:t> Traça-se uma perpendicular pela extremidade O construindo-se assim 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    </a:t>
              </a:r>
              <a:endParaRPr lang="pt-BR" sz="2000" baseline="30000">
                <a:solidFill>
                  <a:schemeClr val="accent2"/>
                </a:solidFill>
              </a:endParaRPr>
            </a:p>
          </p:txBody>
        </p:sp>
        <p:sp>
          <p:nvSpPr>
            <p:cNvPr id="4157" name="Rectangle 7"/>
            <p:cNvSpPr>
              <a:spLocks noChangeArrowheads="1"/>
            </p:cNvSpPr>
            <p:nvPr/>
          </p:nvSpPr>
          <p:spPr bwMode="auto">
            <a:xfrm>
              <a:off x="672" y="3216"/>
              <a:ext cx="114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um ângulo de 90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>
                  <a:solidFill>
                    <a:schemeClr val="accent2"/>
                  </a:solidFill>
                </a:rPr>
                <a:t>.</a:t>
              </a:r>
            </a:p>
          </p:txBody>
        </p:sp>
      </p:grpSp>
      <p:sp>
        <p:nvSpPr>
          <p:cNvPr id="717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7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7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105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4106" name="Group 12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4154" name="Line 13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55" name="Line 14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364163" y="4194175"/>
            <a:ext cx="3297237" cy="485775"/>
            <a:chOff x="3379" y="2642"/>
            <a:chExt cx="2077" cy="306"/>
          </a:xfrm>
        </p:grpSpPr>
        <p:sp>
          <p:nvSpPr>
            <p:cNvPr id="4151" name="Line 16"/>
            <p:cNvSpPr>
              <a:spLocks noChangeShapeType="1"/>
            </p:cNvSpPr>
            <p:nvPr/>
          </p:nvSpPr>
          <p:spPr bwMode="auto">
            <a:xfrm flipH="1">
              <a:off x="3596" y="2765"/>
              <a:ext cx="165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52" name="Text Box 17"/>
            <p:cNvSpPr txBox="1">
              <a:spLocks noChangeArrowheads="1"/>
            </p:cNvSpPr>
            <p:nvPr/>
          </p:nvSpPr>
          <p:spPr bwMode="auto">
            <a:xfrm>
              <a:off x="3379" y="269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4153" name="Text Box 18"/>
            <p:cNvSpPr txBox="1">
              <a:spLocks noChangeArrowheads="1"/>
            </p:cNvSpPr>
            <p:nvPr/>
          </p:nvSpPr>
          <p:spPr bwMode="auto">
            <a:xfrm>
              <a:off x="5224" y="264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876800" y="1371600"/>
            <a:ext cx="2189163" cy="3321050"/>
            <a:chOff x="3072" y="864"/>
            <a:chExt cx="1379" cy="2092"/>
          </a:xfrm>
        </p:grpSpPr>
        <p:grpSp>
          <p:nvGrpSpPr>
            <p:cNvPr id="4112" name="Group 20"/>
            <p:cNvGrpSpPr>
              <a:grpSpLocks/>
            </p:cNvGrpSpPr>
            <p:nvPr/>
          </p:nvGrpSpPr>
          <p:grpSpPr bwMode="auto">
            <a:xfrm>
              <a:off x="3463" y="864"/>
              <a:ext cx="232" cy="1901"/>
              <a:chOff x="3463" y="864"/>
              <a:chExt cx="232" cy="1901"/>
            </a:xfrm>
          </p:grpSpPr>
          <p:sp>
            <p:nvSpPr>
              <p:cNvPr id="4149" name="Line 21"/>
              <p:cNvSpPr>
                <a:spLocks noChangeShapeType="1"/>
              </p:cNvSpPr>
              <p:nvPr/>
            </p:nvSpPr>
            <p:spPr bwMode="auto">
              <a:xfrm flipV="1">
                <a:off x="3596" y="1115"/>
                <a:ext cx="1" cy="165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150" name="Text Box 22"/>
              <p:cNvSpPr txBox="1">
                <a:spLocks noChangeArrowheads="1"/>
              </p:cNvSpPr>
              <p:nvPr/>
            </p:nvSpPr>
            <p:spPr bwMode="auto">
              <a:xfrm>
                <a:off x="3463" y="864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2000" b="1">
                    <a:solidFill>
                      <a:srgbClr val="FF0000"/>
                    </a:solidFill>
                  </a:rPr>
                  <a:t>B</a:t>
                </a:r>
                <a:endParaRPr lang="pt-BR" sz="2400">
                  <a:latin typeface="Times New Roman" charset="0"/>
                </a:endParaRPr>
              </a:p>
            </p:txBody>
          </p:sp>
        </p:grpSp>
        <p:grpSp>
          <p:nvGrpSpPr>
            <p:cNvPr id="4113" name="Group 23"/>
            <p:cNvGrpSpPr>
              <a:grpSpLocks/>
            </p:cNvGrpSpPr>
            <p:nvPr/>
          </p:nvGrpSpPr>
          <p:grpSpPr bwMode="auto">
            <a:xfrm>
              <a:off x="3072" y="1466"/>
              <a:ext cx="1379" cy="1490"/>
              <a:chOff x="3072" y="1466"/>
              <a:chExt cx="1379" cy="1490"/>
            </a:xfrm>
          </p:grpSpPr>
          <p:grpSp>
            <p:nvGrpSpPr>
              <p:cNvPr id="4114" name="Group 24"/>
              <p:cNvGrpSpPr>
                <a:grpSpLocks/>
              </p:cNvGrpSpPr>
              <p:nvPr/>
            </p:nvGrpSpPr>
            <p:grpSpPr bwMode="auto">
              <a:xfrm>
                <a:off x="3368" y="1466"/>
                <a:ext cx="344" cy="212"/>
                <a:chOff x="3368" y="1466"/>
                <a:chExt cx="344" cy="212"/>
              </a:xfrm>
            </p:grpSpPr>
            <p:grpSp>
              <p:nvGrpSpPr>
                <p:cNvPr id="4141" name="Group 25"/>
                <p:cNvGrpSpPr>
                  <a:grpSpLocks/>
                </p:cNvGrpSpPr>
                <p:nvPr/>
              </p:nvGrpSpPr>
              <p:grpSpPr bwMode="auto">
                <a:xfrm>
                  <a:off x="3479" y="1500"/>
                  <a:ext cx="233" cy="127"/>
                  <a:chOff x="3518" y="1618"/>
                  <a:chExt cx="200" cy="109"/>
                </a:xfrm>
              </p:grpSpPr>
              <p:grpSp>
                <p:nvGrpSpPr>
                  <p:cNvPr id="4143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518" y="1618"/>
                    <a:ext cx="190" cy="109"/>
                    <a:chOff x="3518" y="1618"/>
                    <a:chExt cx="190" cy="109"/>
                  </a:xfrm>
                </p:grpSpPr>
                <p:sp>
                  <p:nvSpPr>
                    <p:cNvPr id="4147" name="Line 2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618" y="1664"/>
                      <a:ext cx="90" cy="63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48" name="Line 2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518" y="1618"/>
                      <a:ext cx="100" cy="46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4144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528" y="1618"/>
                    <a:ext cx="190" cy="109"/>
                    <a:chOff x="3528" y="1618"/>
                    <a:chExt cx="190" cy="109"/>
                  </a:xfrm>
                </p:grpSpPr>
                <p:sp>
                  <p:nvSpPr>
                    <p:cNvPr id="4145" name="Line 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618" y="1618"/>
                      <a:ext cx="100" cy="46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46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28" y="1664"/>
                      <a:ext cx="90" cy="63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sp>
              <p:nvSpPr>
                <p:cNvPr id="414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368" y="1466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600" b="1">
                      <a:solidFill>
                        <a:srgbClr val="FF0000"/>
                      </a:solidFill>
                    </a:rPr>
                    <a:t>4</a:t>
                  </a:r>
                  <a:endParaRPr lang="pt-BR" sz="2400">
                    <a:latin typeface="Times New Roman" charset="0"/>
                  </a:endParaRPr>
                </a:p>
              </p:txBody>
            </p:sp>
          </p:grpSp>
          <p:grpSp>
            <p:nvGrpSpPr>
              <p:cNvPr id="4115" name="Group 33"/>
              <p:cNvGrpSpPr>
                <a:grpSpLocks/>
              </p:cNvGrpSpPr>
              <p:nvPr/>
            </p:nvGrpSpPr>
            <p:grpSpPr bwMode="auto">
              <a:xfrm>
                <a:off x="3072" y="1959"/>
                <a:ext cx="1379" cy="997"/>
                <a:chOff x="3072" y="1959"/>
                <a:chExt cx="1379" cy="997"/>
              </a:xfrm>
            </p:grpSpPr>
            <p:grpSp>
              <p:nvGrpSpPr>
                <p:cNvPr id="4116" name="Group 34"/>
                <p:cNvGrpSpPr>
                  <a:grpSpLocks/>
                </p:cNvGrpSpPr>
                <p:nvPr/>
              </p:nvGrpSpPr>
              <p:grpSpPr bwMode="auto">
                <a:xfrm>
                  <a:off x="3072" y="2031"/>
                  <a:ext cx="1222" cy="800"/>
                  <a:chOff x="3168" y="2075"/>
                  <a:chExt cx="1050" cy="688"/>
                </a:xfrm>
              </p:grpSpPr>
              <p:grpSp>
                <p:nvGrpSpPr>
                  <p:cNvPr id="4120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317" y="2075"/>
                    <a:ext cx="10" cy="219"/>
                    <a:chOff x="3317" y="2075"/>
                    <a:chExt cx="10" cy="219"/>
                  </a:xfrm>
                </p:grpSpPr>
                <p:sp>
                  <p:nvSpPr>
                    <p:cNvPr id="4139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17" y="2075"/>
                      <a:ext cx="10" cy="11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40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7" y="2185"/>
                      <a:ext cx="10" cy="109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412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3168" y="2105"/>
                    <a:ext cx="1050" cy="658"/>
                    <a:chOff x="3168" y="2105"/>
                    <a:chExt cx="1050" cy="658"/>
                  </a:xfrm>
                </p:grpSpPr>
                <p:sp>
                  <p:nvSpPr>
                    <p:cNvPr id="4125" name="Line 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17" y="2655"/>
                      <a:ext cx="1" cy="108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26" name="Line 4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199" y="2549"/>
                      <a:ext cx="19" cy="106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27" name="Line 4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162" y="2448"/>
                      <a:ext cx="37" cy="101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28" name="Line 4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107" y="2355"/>
                      <a:ext cx="55" cy="93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29" name="Line 4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37" y="2274"/>
                      <a:ext cx="70" cy="81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0" name="Line 4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953" y="2206"/>
                      <a:ext cx="84" cy="68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1" name="Line 4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58" y="2154"/>
                      <a:ext cx="95" cy="52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2" name="Line 4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756" y="2120"/>
                      <a:ext cx="102" cy="34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3" name="Line 4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650" y="2105"/>
                      <a:ext cx="106" cy="15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4" name="Line 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42" y="2105"/>
                      <a:ext cx="108" cy="4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5" name="Line 4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37" y="2109"/>
                      <a:ext cx="105" cy="23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6" name="Line 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37" y="2132"/>
                      <a:ext cx="100" cy="42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7" name="Line 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247" y="2174"/>
                      <a:ext cx="90" cy="58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38" name="Line 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68" y="2232"/>
                      <a:ext cx="79" cy="74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4122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829" y="2139"/>
                    <a:ext cx="190" cy="109"/>
                    <a:chOff x="3829" y="2139"/>
                    <a:chExt cx="190" cy="109"/>
                  </a:xfrm>
                </p:grpSpPr>
                <p:sp>
                  <p:nvSpPr>
                    <p:cNvPr id="4123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19" y="2139"/>
                      <a:ext cx="100" cy="46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124" name="Line 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29" y="2185"/>
                      <a:ext cx="90" cy="63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sp>
              <p:nvSpPr>
                <p:cNvPr id="411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087" y="1991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600" b="1">
                      <a:solidFill>
                        <a:srgbClr val="FF0000"/>
                      </a:solidFill>
                    </a:rPr>
                    <a:t>3</a:t>
                  </a:r>
                  <a:endParaRPr lang="pt-BR" sz="2400">
                    <a:latin typeface="Times New Roman" charset="0"/>
                  </a:endParaRPr>
                </a:p>
              </p:txBody>
            </p:sp>
            <p:sp>
              <p:nvSpPr>
                <p:cNvPr id="411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849" y="1959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600" b="1">
                      <a:solidFill>
                        <a:srgbClr val="FF0000"/>
                      </a:solidFill>
                    </a:rPr>
                    <a:t>2</a:t>
                  </a:r>
                  <a:endParaRPr lang="pt-BR" sz="2400">
                    <a:latin typeface="Times New Roman" charset="0"/>
                  </a:endParaRPr>
                </a:p>
              </p:txBody>
            </p:sp>
            <p:sp>
              <p:nvSpPr>
                <p:cNvPr id="411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264" y="2744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600" b="1">
                      <a:solidFill>
                        <a:srgbClr val="FF0000"/>
                      </a:solidFill>
                    </a:rPr>
                    <a:t>1</a:t>
                  </a:r>
                  <a:endParaRPr lang="pt-BR" sz="2400">
                    <a:latin typeface="Times New Roman" charset="0"/>
                  </a:endParaRPr>
                </a:p>
              </p:txBody>
            </p:sp>
          </p:grpSp>
        </p:grpSp>
      </p:grpSp>
      <p:pic>
        <p:nvPicPr>
          <p:cNvPr id="7227" name="Picture 59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28" name="Picture 60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29" name="Picture 61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0" fill="hold"/>
                                        <p:tgtEl>
                                          <p:spTgt spid="7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0"/>
                </p:tgtEl>
              </p:cMediaNode>
            </p:audio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250" fill="hold"/>
                                        <p:tgtEl>
                                          <p:spTgt spid="72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7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27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50" fill="hold"/>
                                        <p:tgtEl>
                                          <p:spTgt spid="7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8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28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250" fill="hold"/>
                                        <p:tgtEl>
                                          <p:spTgt spid="7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9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29"/>
                </p:tgtEl>
              </p:cMediaNode>
            </p:audio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121025"/>
            <a:ext cx="3657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Seja dado o segmento de reta OB</a:t>
            </a:r>
            <a:endParaRPr lang="pt-BR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1493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2. CONSTRUIR UM ÂNGULO DE 45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pt-BR" sz="1600" b="1" i="1">
              <a:latin typeface="Arial Rounded MT Bold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3578225"/>
            <a:ext cx="5105400" cy="601663"/>
            <a:chOff x="240" y="2254"/>
            <a:chExt cx="3216" cy="379"/>
          </a:xfrm>
        </p:grpSpPr>
        <p:sp>
          <p:nvSpPr>
            <p:cNvPr id="5193" name="Text Box 6"/>
            <p:cNvSpPr txBox="1">
              <a:spLocks noChangeArrowheads="1"/>
            </p:cNvSpPr>
            <p:nvPr/>
          </p:nvSpPr>
          <p:spPr bwMode="auto">
            <a:xfrm>
              <a:off x="240" y="2254"/>
              <a:ext cx="3216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2.</a:t>
              </a:r>
              <a:r>
                <a:rPr lang="pt-BR" sz="1500" b="1">
                  <a:solidFill>
                    <a:schemeClr val="accent2"/>
                  </a:solidFill>
                </a:rPr>
                <a:t> Traça-se uma perpendicular pela extremidade “O”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    </a:t>
              </a:r>
              <a:endParaRPr lang="pt-BR" sz="2400" b="1">
                <a:solidFill>
                  <a:schemeClr val="accent2"/>
                </a:solidFill>
                <a:latin typeface="Times New Roman" charset="0"/>
              </a:endParaRPr>
            </a:p>
            <a:p>
              <a:pPr eaLnBrk="0" hangingPunct="0">
                <a:spcBef>
                  <a:spcPct val="50000"/>
                </a:spcBef>
              </a:pPr>
              <a:endParaRPr lang="pt-BR" sz="2400" b="1">
                <a:solidFill>
                  <a:schemeClr val="accent2"/>
                </a:solidFill>
                <a:latin typeface="Times New Roman" charset="0"/>
              </a:endParaRPr>
            </a:p>
          </p:txBody>
        </p:sp>
        <p:sp>
          <p:nvSpPr>
            <p:cNvPr id="5194" name="Rectangle 7"/>
            <p:cNvSpPr>
              <a:spLocks noChangeArrowheads="1"/>
            </p:cNvSpPr>
            <p:nvPr/>
          </p:nvSpPr>
          <p:spPr bwMode="auto">
            <a:xfrm>
              <a:off x="384" y="2400"/>
              <a:ext cx="18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chemeClr val="accent2"/>
                  </a:solidFill>
                </a:rPr>
                <a:t>formando o um ângulo de 90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 b="1">
                  <a:solidFill>
                    <a:schemeClr val="accent2"/>
                  </a:solidFill>
                </a:rPr>
                <a:t>.</a:t>
              </a:r>
            </a:p>
          </p:txBody>
        </p:sp>
      </p:grp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4264025"/>
            <a:ext cx="4876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3.</a:t>
            </a:r>
            <a:r>
              <a:rPr lang="pt-BR" sz="1500" b="1">
                <a:solidFill>
                  <a:schemeClr val="accent2"/>
                </a:solidFill>
              </a:rPr>
              <a:t> Traça-se a bissetriz do ângulo de 90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pt-BR" sz="1500" b="1">
                <a:solidFill>
                  <a:schemeClr val="accent2"/>
                </a:solidFill>
              </a:rPr>
              <a:t>    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609600" y="4594225"/>
            <a:ext cx="1841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pt-BR" sz="1500" b="1">
              <a:solidFill>
                <a:schemeClr val="accent2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65125" y="4708525"/>
            <a:ext cx="4035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 b="1"/>
              <a:t> </a:t>
            </a:r>
            <a:r>
              <a:rPr lang="pt-BR" sz="1500" b="1">
                <a:solidFill>
                  <a:schemeClr val="accent2"/>
                </a:solidFill>
              </a:rPr>
              <a:t>Obtendo-se assim o ângulo CÔB de 45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rgbClr val="0000FF"/>
                </a:solidFill>
              </a:rPr>
              <a:t>.</a:t>
            </a:r>
            <a:endParaRPr lang="pt-BR" sz="2400">
              <a:latin typeface="Times New Roman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657850" y="4724400"/>
            <a:ext cx="3321050" cy="482600"/>
            <a:chOff x="3588" y="2976"/>
            <a:chExt cx="2092" cy="304"/>
          </a:xfrm>
        </p:grpSpPr>
        <p:sp>
          <p:nvSpPr>
            <p:cNvPr id="5190" name="Line 12"/>
            <p:cNvSpPr>
              <a:spLocks noChangeShapeType="1"/>
            </p:cNvSpPr>
            <p:nvPr/>
          </p:nvSpPr>
          <p:spPr bwMode="auto">
            <a:xfrm flipH="1">
              <a:off x="3797" y="3091"/>
              <a:ext cx="1684" cy="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91" name="Text Box 13"/>
            <p:cNvSpPr txBox="1">
              <a:spLocks noChangeArrowheads="1"/>
            </p:cNvSpPr>
            <p:nvPr/>
          </p:nvSpPr>
          <p:spPr bwMode="auto">
            <a:xfrm>
              <a:off x="5448" y="297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5192" name="Text Box 14"/>
            <p:cNvSpPr txBox="1">
              <a:spLocks noChangeArrowheads="1"/>
            </p:cNvSpPr>
            <p:nvPr/>
          </p:nvSpPr>
          <p:spPr bwMode="auto">
            <a:xfrm>
              <a:off x="3588" y="303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000750" y="2871788"/>
            <a:ext cx="2022475" cy="2022475"/>
            <a:chOff x="3792" y="1824"/>
            <a:chExt cx="1274" cy="1274"/>
          </a:xfrm>
        </p:grpSpPr>
        <p:sp>
          <p:nvSpPr>
            <p:cNvPr id="5184" name="Line 16"/>
            <p:cNvSpPr>
              <a:spLocks noChangeShapeType="1"/>
            </p:cNvSpPr>
            <p:nvPr/>
          </p:nvSpPr>
          <p:spPr bwMode="auto">
            <a:xfrm flipV="1">
              <a:off x="3792" y="1824"/>
              <a:ext cx="1274" cy="1274"/>
            </a:xfrm>
            <a:prstGeom prst="line">
              <a:avLst/>
            </a:prstGeom>
            <a:noFill/>
            <a:ln w="31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5185" name="Group 17"/>
            <p:cNvGrpSpPr>
              <a:grpSpLocks/>
            </p:cNvGrpSpPr>
            <p:nvPr/>
          </p:nvGrpSpPr>
          <p:grpSpPr bwMode="auto">
            <a:xfrm>
              <a:off x="4561" y="2088"/>
              <a:ext cx="241" cy="241"/>
              <a:chOff x="4566" y="2081"/>
              <a:chExt cx="241" cy="241"/>
            </a:xfrm>
          </p:grpSpPr>
          <p:sp>
            <p:nvSpPr>
              <p:cNvPr id="5186" name="Line 18"/>
              <p:cNvSpPr>
                <a:spLocks noChangeShapeType="1"/>
              </p:cNvSpPr>
              <p:nvPr/>
            </p:nvSpPr>
            <p:spPr bwMode="auto">
              <a:xfrm flipH="1" flipV="1">
                <a:off x="4688" y="2200"/>
                <a:ext cx="119" cy="31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87" name="Line 19"/>
              <p:cNvSpPr>
                <a:spLocks noChangeShapeType="1"/>
              </p:cNvSpPr>
              <p:nvPr/>
            </p:nvSpPr>
            <p:spPr bwMode="auto">
              <a:xfrm flipH="1" flipV="1">
                <a:off x="4566" y="2184"/>
                <a:ext cx="122" cy="16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88" name="Line 20"/>
              <p:cNvSpPr>
                <a:spLocks noChangeShapeType="1"/>
              </p:cNvSpPr>
              <p:nvPr/>
            </p:nvSpPr>
            <p:spPr bwMode="auto">
              <a:xfrm flipH="1" flipV="1">
                <a:off x="4688" y="2200"/>
                <a:ext cx="16" cy="122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89" name="Line 21"/>
              <p:cNvSpPr>
                <a:spLocks noChangeShapeType="1"/>
              </p:cNvSpPr>
              <p:nvPr/>
            </p:nvSpPr>
            <p:spPr bwMode="auto">
              <a:xfrm flipH="1" flipV="1">
                <a:off x="4657" y="2081"/>
                <a:ext cx="31" cy="119"/>
              </a:xfrm>
              <a:prstGeom prst="line">
                <a:avLst/>
              </a:prstGeom>
              <a:noFill/>
              <a:ln w="31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146675" y="1889125"/>
            <a:ext cx="2211388" cy="3308350"/>
            <a:chOff x="3264" y="1194"/>
            <a:chExt cx="1393" cy="2084"/>
          </a:xfrm>
        </p:grpSpPr>
        <p:grpSp>
          <p:nvGrpSpPr>
            <p:cNvPr id="5147" name="Group 23"/>
            <p:cNvGrpSpPr>
              <a:grpSpLocks/>
            </p:cNvGrpSpPr>
            <p:nvPr/>
          </p:nvGrpSpPr>
          <p:grpSpPr bwMode="auto">
            <a:xfrm>
              <a:off x="3678" y="1194"/>
              <a:ext cx="232" cy="1897"/>
              <a:chOff x="3678" y="1194"/>
              <a:chExt cx="232" cy="1897"/>
            </a:xfrm>
          </p:grpSpPr>
          <p:sp>
            <p:nvSpPr>
              <p:cNvPr id="5182" name="Line 24"/>
              <p:cNvSpPr>
                <a:spLocks noChangeShapeType="1"/>
              </p:cNvSpPr>
              <p:nvPr/>
            </p:nvSpPr>
            <p:spPr bwMode="auto">
              <a:xfrm flipV="1">
                <a:off x="3797" y="1407"/>
                <a:ext cx="1" cy="168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83" name="Text Box 25"/>
              <p:cNvSpPr txBox="1">
                <a:spLocks noChangeArrowheads="1"/>
              </p:cNvSpPr>
              <p:nvPr/>
            </p:nvSpPr>
            <p:spPr bwMode="auto">
              <a:xfrm>
                <a:off x="3678" y="1194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2000" b="1">
                    <a:solidFill>
                      <a:srgbClr val="FF0000"/>
                    </a:solidFill>
                  </a:rPr>
                  <a:t>A</a:t>
                </a:r>
                <a:endParaRPr lang="pt-BR" sz="2400">
                  <a:latin typeface="Times New Roman" charset="0"/>
                </a:endParaRPr>
              </a:p>
            </p:txBody>
          </p:sp>
        </p:grpSp>
        <p:grpSp>
          <p:nvGrpSpPr>
            <p:cNvPr id="5148" name="Group 26"/>
            <p:cNvGrpSpPr>
              <a:grpSpLocks/>
            </p:cNvGrpSpPr>
            <p:nvPr/>
          </p:nvGrpSpPr>
          <p:grpSpPr bwMode="auto">
            <a:xfrm>
              <a:off x="3552" y="1758"/>
              <a:ext cx="363" cy="212"/>
              <a:chOff x="3552" y="1758"/>
              <a:chExt cx="363" cy="212"/>
            </a:xfrm>
          </p:grpSpPr>
          <p:grpSp>
            <p:nvGrpSpPr>
              <p:cNvPr id="5175" name="Group 27"/>
              <p:cNvGrpSpPr>
                <a:grpSpLocks/>
              </p:cNvGrpSpPr>
              <p:nvPr/>
            </p:nvGrpSpPr>
            <p:grpSpPr bwMode="auto">
              <a:xfrm>
                <a:off x="3678" y="1800"/>
                <a:ext cx="226" cy="129"/>
                <a:chOff x="3678" y="1800"/>
                <a:chExt cx="226" cy="129"/>
              </a:xfrm>
            </p:grpSpPr>
            <p:sp>
              <p:nvSpPr>
                <p:cNvPr id="5180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3797" y="1854"/>
                  <a:ext cx="107" cy="75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5181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3678" y="1800"/>
                  <a:ext cx="119" cy="54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5176" name="Group 30"/>
              <p:cNvGrpSpPr>
                <a:grpSpLocks/>
              </p:cNvGrpSpPr>
              <p:nvPr/>
            </p:nvGrpSpPr>
            <p:grpSpPr bwMode="auto">
              <a:xfrm>
                <a:off x="3690" y="1800"/>
                <a:ext cx="225" cy="129"/>
                <a:chOff x="3690" y="1800"/>
                <a:chExt cx="225" cy="129"/>
              </a:xfrm>
            </p:grpSpPr>
            <p:sp>
              <p:nvSpPr>
                <p:cNvPr id="5178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797" y="1800"/>
                  <a:ext cx="118" cy="54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5179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690" y="1854"/>
                  <a:ext cx="107" cy="75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5177" name="Text Box 33"/>
              <p:cNvSpPr txBox="1">
                <a:spLocks noChangeArrowheads="1"/>
              </p:cNvSpPr>
              <p:nvPr/>
            </p:nvSpPr>
            <p:spPr bwMode="auto">
              <a:xfrm>
                <a:off x="3552" y="1758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4</a:t>
                </a:r>
                <a:endParaRPr lang="pt-BR" sz="2400">
                  <a:latin typeface="Times New Roman" charset="0"/>
                </a:endParaRPr>
              </a:p>
            </p:txBody>
          </p:sp>
        </p:grpSp>
        <p:grpSp>
          <p:nvGrpSpPr>
            <p:cNvPr id="5149" name="Group 34"/>
            <p:cNvGrpSpPr>
              <a:grpSpLocks/>
            </p:cNvGrpSpPr>
            <p:nvPr/>
          </p:nvGrpSpPr>
          <p:grpSpPr bwMode="auto">
            <a:xfrm>
              <a:off x="3264" y="2280"/>
              <a:ext cx="1393" cy="998"/>
              <a:chOff x="3264" y="2280"/>
              <a:chExt cx="1393" cy="998"/>
            </a:xfrm>
          </p:grpSpPr>
          <p:sp>
            <p:nvSpPr>
              <p:cNvPr id="5150" name="Text Box 35"/>
              <p:cNvSpPr txBox="1">
                <a:spLocks noChangeArrowheads="1"/>
              </p:cNvSpPr>
              <p:nvPr/>
            </p:nvSpPr>
            <p:spPr bwMode="auto">
              <a:xfrm>
                <a:off x="4470" y="306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1</a:t>
                </a:r>
                <a:endParaRPr lang="pt-BR" sz="2400">
                  <a:latin typeface="Times New Roman" charset="0"/>
                </a:endParaRPr>
              </a:p>
            </p:txBody>
          </p:sp>
          <p:sp>
            <p:nvSpPr>
              <p:cNvPr id="5151" name="Text Box 36"/>
              <p:cNvSpPr txBox="1">
                <a:spLocks noChangeArrowheads="1"/>
              </p:cNvSpPr>
              <p:nvPr/>
            </p:nvSpPr>
            <p:spPr bwMode="auto">
              <a:xfrm>
                <a:off x="4062" y="228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2</a:t>
                </a:r>
                <a:endParaRPr lang="pt-BR" sz="2400">
                  <a:latin typeface="Times New Roman" charset="0"/>
                </a:endParaRPr>
              </a:p>
            </p:txBody>
          </p:sp>
          <p:sp>
            <p:nvSpPr>
              <p:cNvPr id="5152" name="Text Box 37"/>
              <p:cNvSpPr txBox="1">
                <a:spLocks noChangeArrowheads="1"/>
              </p:cNvSpPr>
              <p:nvPr/>
            </p:nvSpPr>
            <p:spPr bwMode="auto">
              <a:xfrm>
                <a:off x="3282" y="231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3</a:t>
                </a:r>
                <a:endParaRPr lang="pt-BR" sz="2400">
                  <a:latin typeface="Times New Roman" charset="0"/>
                </a:endParaRPr>
              </a:p>
            </p:txBody>
          </p:sp>
          <p:grpSp>
            <p:nvGrpSpPr>
              <p:cNvPr id="5153" name="Group 38"/>
              <p:cNvGrpSpPr>
                <a:grpSpLocks/>
              </p:cNvGrpSpPr>
              <p:nvPr/>
            </p:nvGrpSpPr>
            <p:grpSpPr bwMode="auto">
              <a:xfrm>
                <a:off x="3264" y="2343"/>
                <a:ext cx="1246" cy="816"/>
                <a:chOff x="3264" y="2343"/>
                <a:chExt cx="1246" cy="816"/>
              </a:xfrm>
            </p:grpSpPr>
            <p:grpSp>
              <p:nvGrpSpPr>
                <p:cNvPr id="5154" name="Group 39"/>
                <p:cNvGrpSpPr>
                  <a:grpSpLocks/>
                </p:cNvGrpSpPr>
                <p:nvPr/>
              </p:nvGrpSpPr>
              <p:grpSpPr bwMode="auto">
                <a:xfrm>
                  <a:off x="3264" y="2377"/>
                  <a:ext cx="1246" cy="782"/>
                  <a:chOff x="3168" y="1497"/>
                  <a:chExt cx="1016" cy="637"/>
                </a:xfrm>
              </p:grpSpPr>
              <p:sp>
                <p:nvSpPr>
                  <p:cNvPr id="5161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83" y="2029"/>
                    <a:ext cx="1" cy="10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2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65" y="1927"/>
                    <a:ext cx="18" cy="102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3" name="Line 4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29" y="1829"/>
                    <a:ext cx="36" cy="98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4" name="Line 4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76" y="1739"/>
                    <a:ext cx="53" cy="9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5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08" y="1660"/>
                    <a:ext cx="68" cy="79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6" name="Line 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737" y="1512"/>
                    <a:ext cx="99" cy="33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7" name="Line 4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634" y="1497"/>
                    <a:ext cx="103" cy="1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8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29" y="1497"/>
                    <a:ext cx="105" cy="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9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28" y="1501"/>
                    <a:ext cx="101" cy="22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70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31" y="1523"/>
                    <a:ext cx="97" cy="41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71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927" y="1595"/>
                    <a:ext cx="81" cy="6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72" name="Line 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36" y="1545"/>
                    <a:ext cx="91" cy="5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73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44" y="1564"/>
                    <a:ext cx="87" cy="56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74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68" y="1620"/>
                    <a:ext cx="76" cy="72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5155" name="Group 54"/>
                <p:cNvGrpSpPr>
                  <a:grpSpLocks/>
                </p:cNvGrpSpPr>
                <p:nvPr/>
              </p:nvGrpSpPr>
              <p:grpSpPr bwMode="auto">
                <a:xfrm>
                  <a:off x="3441" y="2343"/>
                  <a:ext cx="12" cy="259"/>
                  <a:chOff x="3441" y="2343"/>
                  <a:chExt cx="12" cy="259"/>
                </a:xfrm>
              </p:grpSpPr>
              <p:sp>
                <p:nvSpPr>
                  <p:cNvPr id="5159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41" y="2343"/>
                    <a:ext cx="12" cy="129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60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441" y="2472"/>
                    <a:ext cx="12" cy="13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5156" name="Group 57"/>
                <p:cNvGrpSpPr>
                  <a:grpSpLocks/>
                </p:cNvGrpSpPr>
                <p:nvPr/>
              </p:nvGrpSpPr>
              <p:grpSpPr bwMode="auto">
                <a:xfrm>
                  <a:off x="4047" y="2418"/>
                  <a:ext cx="226" cy="130"/>
                  <a:chOff x="4047" y="2418"/>
                  <a:chExt cx="226" cy="130"/>
                </a:xfrm>
              </p:grpSpPr>
              <p:sp>
                <p:nvSpPr>
                  <p:cNvPr id="5157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54" y="2418"/>
                    <a:ext cx="119" cy="5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58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47" y="2472"/>
                    <a:ext cx="107" cy="76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</p:grpSp>
      </p:grpSp>
      <p:sp>
        <p:nvSpPr>
          <p:cNvPr id="8252" name="AutoShape 6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253" name="AutoShape 6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254" name="AutoShape 6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135" name="AutoShape 6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5136" name="Group 64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5145" name="Line 65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6" name="Line 66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" name="Group 67"/>
          <p:cNvGrpSpPr>
            <a:grpSpLocks/>
          </p:cNvGrpSpPr>
          <p:nvPr/>
        </p:nvGrpSpPr>
        <p:grpSpPr bwMode="auto">
          <a:xfrm>
            <a:off x="5995988" y="2581275"/>
            <a:ext cx="2667000" cy="2325688"/>
            <a:chOff x="3792" y="1632"/>
            <a:chExt cx="1680" cy="1465"/>
          </a:xfrm>
        </p:grpSpPr>
        <p:grpSp>
          <p:nvGrpSpPr>
            <p:cNvPr id="5141" name="Group 68"/>
            <p:cNvGrpSpPr>
              <a:grpSpLocks/>
            </p:cNvGrpSpPr>
            <p:nvPr/>
          </p:nvGrpSpPr>
          <p:grpSpPr bwMode="auto">
            <a:xfrm>
              <a:off x="3792" y="1825"/>
              <a:ext cx="1680" cy="1272"/>
              <a:chOff x="3796" y="1820"/>
              <a:chExt cx="1680" cy="1272"/>
            </a:xfrm>
          </p:grpSpPr>
          <p:sp>
            <p:nvSpPr>
              <p:cNvPr id="5143" name="Line 69"/>
              <p:cNvSpPr>
                <a:spLocks noChangeShapeType="1"/>
              </p:cNvSpPr>
              <p:nvPr/>
            </p:nvSpPr>
            <p:spPr bwMode="auto">
              <a:xfrm flipH="1">
                <a:off x="3796" y="1820"/>
                <a:ext cx="1268" cy="12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44" name="Line 70"/>
              <p:cNvSpPr>
                <a:spLocks noChangeShapeType="1"/>
              </p:cNvSpPr>
              <p:nvPr/>
            </p:nvSpPr>
            <p:spPr bwMode="auto">
              <a:xfrm>
                <a:off x="3796" y="3092"/>
                <a:ext cx="168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5142" name="Text Box 71"/>
            <p:cNvSpPr txBox="1">
              <a:spLocks noChangeArrowheads="1"/>
            </p:cNvSpPr>
            <p:nvPr/>
          </p:nvSpPr>
          <p:spPr bwMode="auto">
            <a:xfrm>
              <a:off x="5016" y="1632"/>
              <a:ext cx="232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C</a:t>
              </a:r>
              <a:endParaRPr lang="pt-BR" sz="240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pic>
        <p:nvPicPr>
          <p:cNvPr id="8264" name="Picture 7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5" name="Picture 7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6" name="Picture 74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50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4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250" fill="hold"/>
                                        <p:tgtEl>
                                          <p:spTgt spid="82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4"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4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50" fill="hold"/>
                                        <p:tgtEl>
                                          <p:spTgt spid="82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5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5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250" fill="hold"/>
                                        <p:tgtEl>
                                          <p:spTgt spid="8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6"/>
                  </p:tgtEl>
                </p:cond>
              </p:nextCondLst>
            </p:seq>
            <p:audio>
              <p:cMediaNode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6"/>
                </p:tgtEl>
              </p:cMediaNode>
            </p:audio>
          </p:childTnLst>
        </p:cTn>
      </p:par>
    </p:tnLst>
    <p:bldLst>
      <p:bldP spid="8195" grpId="0" build="p" autoUpdateAnimBg="0"/>
      <p:bldP spid="8200" grpId="0" build="p" autoUpdateAnimBg="0"/>
      <p:bldP spid="820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8463" y="5167313"/>
            <a:ext cx="8266112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3.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Com a mesma abertura e centro no ponto “1” traça-se um arco obtendo o ponto “2”.</a:t>
            </a:r>
            <a:endParaRPr lang="pt-BR" sz="1500" b="1">
              <a:solidFill>
                <a:schemeClr val="accent2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chemeClr val="accent2"/>
                </a:solidFill>
              </a:rPr>
              <a:t>    </a:t>
            </a:r>
            <a:endParaRPr lang="pt-BR" sz="1500" b="1">
              <a:solidFill>
                <a:srgbClr val="00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pt-BR" sz="14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8463" y="5624513"/>
            <a:ext cx="7732712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Une-se o ponto “O” ao ponto “2” construindo assim um ângulo de 60</a:t>
            </a:r>
            <a:r>
              <a:rPr lang="pt-BR" sz="1500" b="1" baseline="30000">
                <a:solidFill>
                  <a:srgbClr val="0000FF"/>
                </a:solidFill>
              </a:rPr>
              <a:t>o.</a:t>
            </a:r>
            <a:endParaRPr lang="pt-BR" sz="1500" b="1">
              <a:solidFill>
                <a:srgbClr val="0000FF"/>
              </a:solidFill>
            </a:endParaRP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pt-BR" sz="1500" b="1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6149" name="Text Box 5"/>
          <p:cNvSpPr txBox="1">
            <a:spLocks noChangeAspect="1" noChangeArrowheads="1"/>
          </p:cNvSpPr>
          <p:nvPr/>
        </p:nvSpPr>
        <p:spPr bwMode="auto">
          <a:xfrm>
            <a:off x="0" y="660400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3. CONSTRUIR UM ÂNGULO DE 60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 (GRAUS)</a:t>
            </a:r>
            <a:endParaRPr lang="pt-BR" sz="2000" b="1" i="1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1400" b="1" i="1">
              <a:solidFill>
                <a:srgbClr val="FF0000"/>
              </a:solidFill>
              <a:latin typeface="Times New Roman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19600" y="3803650"/>
            <a:ext cx="4357688" cy="441325"/>
            <a:chOff x="3416" y="2214"/>
            <a:chExt cx="2333" cy="237"/>
          </a:xfrm>
        </p:grpSpPr>
        <p:sp>
          <p:nvSpPr>
            <p:cNvPr id="6189" name="Line 7"/>
            <p:cNvSpPr>
              <a:spLocks noChangeShapeType="1"/>
            </p:cNvSpPr>
            <p:nvPr/>
          </p:nvSpPr>
          <p:spPr bwMode="auto">
            <a:xfrm>
              <a:off x="3616" y="2368"/>
              <a:ext cx="1948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0" name="Text Box 8"/>
            <p:cNvSpPr txBox="1">
              <a:spLocks noChangeArrowheads="1"/>
            </p:cNvSpPr>
            <p:nvPr/>
          </p:nvSpPr>
          <p:spPr bwMode="auto">
            <a:xfrm>
              <a:off x="5552" y="2214"/>
              <a:ext cx="19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6191" name="Text Box 9"/>
            <p:cNvSpPr txBox="1">
              <a:spLocks noChangeArrowheads="1"/>
            </p:cNvSpPr>
            <p:nvPr/>
          </p:nvSpPr>
          <p:spPr bwMode="auto">
            <a:xfrm>
              <a:off x="3416" y="2238"/>
              <a:ext cx="20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105400" y="2692400"/>
            <a:ext cx="1406525" cy="1714500"/>
            <a:chOff x="3796" y="1616"/>
            <a:chExt cx="753" cy="918"/>
          </a:xfrm>
        </p:grpSpPr>
        <p:grpSp>
          <p:nvGrpSpPr>
            <p:cNvPr id="6177" name="Group 11"/>
            <p:cNvGrpSpPr>
              <a:grpSpLocks/>
            </p:cNvGrpSpPr>
            <p:nvPr/>
          </p:nvGrpSpPr>
          <p:grpSpPr bwMode="auto">
            <a:xfrm>
              <a:off x="3796" y="1616"/>
              <a:ext cx="615" cy="799"/>
              <a:chOff x="3796" y="1616"/>
              <a:chExt cx="615" cy="799"/>
            </a:xfrm>
          </p:grpSpPr>
          <p:sp>
            <p:nvSpPr>
              <p:cNvPr id="6179" name="Line 12"/>
              <p:cNvSpPr>
                <a:spLocks noChangeShapeType="1"/>
              </p:cNvSpPr>
              <p:nvPr/>
            </p:nvSpPr>
            <p:spPr bwMode="auto">
              <a:xfrm flipV="1">
                <a:off x="4408" y="2308"/>
                <a:ext cx="3" cy="107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0" name="Line 13"/>
              <p:cNvSpPr>
                <a:spLocks noChangeShapeType="1"/>
              </p:cNvSpPr>
              <p:nvPr/>
            </p:nvSpPr>
            <p:spPr bwMode="auto">
              <a:xfrm flipH="1" flipV="1">
                <a:off x="4397" y="2202"/>
                <a:ext cx="14" cy="10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1" name="Line 14"/>
              <p:cNvSpPr>
                <a:spLocks noChangeShapeType="1"/>
              </p:cNvSpPr>
              <p:nvPr/>
            </p:nvSpPr>
            <p:spPr bwMode="auto">
              <a:xfrm flipH="1" flipV="1">
                <a:off x="4367" y="2099"/>
                <a:ext cx="30" cy="10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2" name="Line 15"/>
              <p:cNvSpPr>
                <a:spLocks noChangeShapeType="1"/>
              </p:cNvSpPr>
              <p:nvPr/>
            </p:nvSpPr>
            <p:spPr bwMode="auto">
              <a:xfrm flipH="1" flipV="1">
                <a:off x="4322" y="2001"/>
                <a:ext cx="45" cy="9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3" name="Line 16"/>
              <p:cNvSpPr>
                <a:spLocks noChangeShapeType="1"/>
              </p:cNvSpPr>
              <p:nvPr/>
            </p:nvSpPr>
            <p:spPr bwMode="auto">
              <a:xfrm flipH="1" flipV="1">
                <a:off x="4262" y="1910"/>
                <a:ext cx="60" cy="9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4" name="Line 17"/>
              <p:cNvSpPr>
                <a:spLocks noChangeShapeType="1"/>
              </p:cNvSpPr>
              <p:nvPr/>
            </p:nvSpPr>
            <p:spPr bwMode="auto">
              <a:xfrm flipH="1" flipV="1">
                <a:off x="4189" y="1827"/>
                <a:ext cx="73" cy="8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5" name="Line 18"/>
              <p:cNvSpPr>
                <a:spLocks noChangeShapeType="1"/>
              </p:cNvSpPr>
              <p:nvPr/>
            </p:nvSpPr>
            <p:spPr bwMode="auto">
              <a:xfrm flipH="1" flipV="1">
                <a:off x="4104" y="1756"/>
                <a:ext cx="85" cy="7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6" name="Line 19"/>
              <p:cNvSpPr>
                <a:spLocks noChangeShapeType="1"/>
              </p:cNvSpPr>
              <p:nvPr/>
            </p:nvSpPr>
            <p:spPr bwMode="auto">
              <a:xfrm flipH="1" flipV="1">
                <a:off x="4009" y="1695"/>
                <a:ext cx="95" cy="6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7" name="Line 20"/>
              <p:cNvSpPr>
                <a:spLocks noChangeShapeType="1"/>
              </p:cNvSpPr>
              <p:nvPr/>
            </p:nvSpPr>
            <p:spPr bwMode="auto">
              <a:xfrm flipH="1" flipV="1">
                <a:off x="3906" y="1649"/>
                <a:ext cx="103" cy="46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8" name="Line 21"/>
              <p:cNvSpPr>
                <a:spLocks noChangeShapeType="1"/>
              </p:cNvSpPr>
              <p:nvPr/>
            </p:nvSpPr>
            <p:spPr bwMode="auto">
              <a:xfrm flipH="1" flipV="1">
                <a:off x="3796" y="1616"/>
                <a:ext cx="110" cy="3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178" name="Text Box 22"/>
            <p:cNvSpPr txBox="1">
              <a:spLocks noChangeArrowheads="1"/>
            </p:cNvSpPr>
            <p:nvPr/>
          </p:nvSpPr>
          <p:spPr bwMode="auto">
            <a:xfrm>
              <a:off x="4390" y="2354"/>
              <a:ext cx="15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CC0000"/>
                  </a:solidFill>
                </a:rPr>
                <a:t>1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321300" y="2478088"/>
            <a:ext cx="477838" cy="547687"/>
            <a:chOff x="3352" y="1641"/>
            <a:chExt cx="301" cy="345"/>
          </a:xfrm>
        </p:grpSpPr>
        <p:grpSp>
          <p:nvGrpSpPr>
            <p:cNvPr id="6172" name="Group 24"/>
            <p:cNvGrpSpPr>
              <a:grpSpLocks/>
            </p:cNvGrpSpPr>
            <p:nvPr/>
          </p:nvGrpSpPr>
          <p:grpSpPr bwMode="auto">
            <a:xfrm>
              <a:off x="3352" y="1825"/>
              <a:ext cx="301" cy="161"/>
              <a:chOff x="1976" y="2034"/>
              <a:chExt cx="275" cy="159"/>
            </a:xfrm>
          </p:grpSpPr>
          <p:sp>
            <p:nvSpPr>
              <p:cNvPr id="6174" name="Line 25"/>
              <p:cNvSpPr>
                <a:spLocks noChangeShapeType="1"/>
              </p:cNvSpPr>
              <p:nvPr/>
            </p:nvSpPr>
            <p:spPr bwMode="auto">
              <a:xfrm flipH="1">
                <a:off x="2153" y="2034"/>
                <a:ext cx="98" cy="42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5" name="Line 26"/>
              <p:cNvSpPr>
                <a:spLocks noChangeShapeType="1"/>
              </p:cNvSpPr>
              <p:nvPr/>
            </p:nvSpPr>
            <p:spPr bwMode="auto">
              <a:xfrm flipH="1">
                <a:off x="2061" y="2076"/>
                <a:ext cx="92" cy="5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6" name="Line 27"/>
              <p:cNvSpPr>
                <a:spLocks noChangeShapeType="1"/>
              </p:cNvSpPr>
              <p:nvPr/>
            </p:nvSpPr>
            <p:spPr bwMode="auto">
              <a:xfrm flipH="1">
                <a:off x="1976" y="2129"/>
                <a:ext cx="85" cy="6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173" name="Text Box 28"/>
            <p:cNvSpPr txBox="1">
              <a:spLocks noChangeArrowheads="1"/>
            </p:cNvSpPr>
            <p:nvPr/>
          </p:nvSpPr>
          <p:spPr bwMode="auto">
            <a:xfrm>
              <a:off x="3374" y="164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FF0000"/>
                  </a:solidFill>
                </a:rPr>
                <a:t>2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770438" y="1198563"/>
            <a:ext cx="3584575" cy="2903537"/>
            <a:chOff x="3005" y="835"/>
            <a:chExt cx="2258" cy="1829"/>
          </a:xfrm>
        </p:grpSpPr>
        <p:grpSp>
          <p:nvGrpSpPr>
            <p:cNvPr id="6168" name="Group 30"/>
            <p:cNvGrpSpPr>
              <a:grpSpLocks/>
            </p:cNvGrpSpPr>
            <p:nvPr/>
          </p:nvGrpSpPr>
          <p:grpSpPr bwMode="auto">
            <a:xfrm>
              <a:off x="3005" y="1060"/>
              <a:ext cx="2258" cy="1604"/>
              <a:chOff x="1658" y="1277"/>
              <a:chExt cx="2066" cy="1586"/>
            </a:xfrm>
          </p:grpSpPr>
          <p:sp>
            <p:nvSpPr>
              <p:cNvPr id="6170" name="Freeform 31"/>
              <p:cNvSpPr>
                <a:spLocks/>
              </p:cNvSpPr>
              <p:nvPr/>
            </p:nvSpPr>
            <p:spPr bwMode="auto">
              <a:xfrm>
                <a:off x="1658" y="2848"/>
                <a:ext cx="2066" cy="15"/>
              </a:xfrm>
              <a:custGeom>
                <a:avLst/>
                <a:gdLst>
                  <a:gd name="T0" fmla="*/ 18595 w 18595"/>
                  <a:gd name="T1" fmla="*/ 129 h 129"/>
                  <a:gd name="T2" fmla="*/ 0 w 18595"/>
                  <a:gd name="T3" fmla="*/ 129 h 129"/>
                  <a:gd name="T4" fmla="*/ 222 w 18595"/>
                  <a:gd name="T5" fmla="*/ 0 h 129"/>
                  <a:gd name="T6" fmla="*/ 18595 w 18595"/>
                  <a:gd name="T7" fmla="*/ 0 h 129"/>
                  <a:gd name="T8" fmla="*/ 18595 w 18595"/>
                  <a:gd name="T9" fmla="*/ 129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95"/>
                  <a:gd name="T16" fmla="*/ 0 h 129"/>
                  <a:gd name="T17" fmla="*/ 18595 w 18595"/>
                  <a:gd name="T18" fmla="*/ 129 h 1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95" h="129">
                    <a:moveTo>
                      <a:pt x="18595" y="129"/>
                    </a:moveTo>
                    <a:lnTo>
                      <a:pt x="0" y="129"/>
                    </a:lnTo>
                    <a:lnTo>
                      <a:pt x="222" y="0"/>
                    </a:lnTo>
                    <a:lnTo>
                      <a:pt x="18595" y="0"/>
                    </a:lnTo>
                    <a:lnTo>
                      <a:pt x="18595" y="12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1" name="Freeform 32"/>
              <p:cNvSpPr>
                <a:spLocks/>
              </p:cNvSpPr>
              <p:nvPr/>
            </p:nvSpPr>
            <p:spPr bwMode="auto">
              <a:xfrm>
                <a:off x="1658" y="1277"/>
                <a:ext cx="928" cy="1586"/>
              </a:xfrm>
              <a:custGeom>
                <a:avLst/>
                <a:gdLst>
                  <a:gd name="T0" fmla="*/ 0 w 8351"/>
                  <a:gd name="T1" fmla="*/ 14272 h 14272"/>
                  <a:gd name="T2" fmla="*/ 8240 w 8351"/>
                  <a:gd name="T3" fmla="*/ 0 h 14272"/>
                  <a:gd name="T4" fmla="*/ 8351 w 8351"/>
                  <a:gd name="T5" fmla="*/ 65 h 14272"/>
                  <a:gd name="T6" fmla="*/ 222 w 8351"/>
                  <a:gd name="T7" fmla="*/ 14143 h 14272"/>
                  <a:gd name="T8" fmla="*/ 0 w 8351"/>
                  <a:gd name="T9" fmla="*/ 14272 h 14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51"/>
                  <a:gd name="T16" fmla="*/ 0 h 14272"/>
                  <a:gd name="T17" fmla="*/ 8351 w 8351"/>
                  <a:gd name="T18" fmla="*/ 14272 h 14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51" h="14272">
                    <a:moveTo>
                      <a:pt x="0" y="14272"/>
                    </a:moveTo>
                    <a:lnTo>
                      <a:pt x="8240" y="0"/>
                    </a:lnTo>
                    <a:lnTo>
                      <a:pt x="8351" y="65"/>
                    </a:lnTo>
                    <a:lnTo>
                      <a:pt x="222" y="14143"/>
                    </a:lnTo>
                    <a:lnTo>
                      <a:pt x="0" y="1427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169" name="Text Box 33"/>
            <p:cNvSpPr txBox="1">
              <a:spLocks noChangeArrowheads="1"/>
            </p:cNvSpPr>
            <p:nvPr/>
          </p:nvSpPr>
          <p:spPr bwMode="auto">
            <a:xfrm>
              <a:off x="3957" y="83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98463" y="4473575"/>
            <a:ext cx="8570912" cy="565150"/>
            <a:chOff x="121" y="2640"/>
            <a:chExt cx="5399" cy="356"/>
          </a:xfrm>
        </p:grpSpPr>
        <p:sp>
          <p:nvSpPr>
            <p:cNvPr id="6166" name="Text Box 35"/>
            <p:cNvSpPr txBox="1">
              <a:spLocks noChangeArrowheads="1"/>
            </p:cNvSpPr>
            <p:nvPr/>
          </p:nvSpPr>
          <p:spPr bwMode="auto">
            <a:xfrm>
              <a:off x="121" y="2640"/>
              <a:ext cx="539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2.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Com centro no ponto “O” e abertura qualquer no compasso traça-se o arco de</a:t>
              </a:r>
            </a:p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    </a:t>
              </a:r>
            </a:p>
          </p:txBody>
        </p:sp>
        <p:sp>
          <p:nvSpPr>
            <p:cNvPr id="6167" name="Rectangle 36"/>
            <p:cNvSpPr>
              <a:spLocks noChangeArrowheads="1"/>
            </p:cNvSpPr>
            <p:nvPr/>
          </p:nvSpPr>
          <p:spPr bwMode="auto">
            <a:xfrm>
              <a:off x="261" y="2852"/>
              <a:ext cx="351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circunferência obtendo o ponto “1” sobre o segmento AO.  </a:t>
              </a:r>
            </a:p>
          </p:txBody>
        </p:sp>
      </p:grp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19100" y="4038600"/>
            <a:ext cx="3902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Seja dado o segmento de reta OB.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pt-BR" sz="1500" b="1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9254" name="AutoShape 3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255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256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59" name="AutoShape 4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6160" name="Group 42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6164" name="Line 43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5" name="Line 44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9261" name="Picture 45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2" name="Picture 46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3" name="Picture 47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50" fill="hold"/>
                                        <p:tgtEl>
                                          <p:spTgt spid="9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18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250" fill="hold"/>
                                        <p:tgtEl>
                                          <p:spTgt spid="92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61"/>
                  </p:tgtEl>
                </p:cond>
              </p:nextCondLst>
            </p:seq>
            <p:audio>
              <p:cMediaNode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1"/>
                </p:tgtEl>
              </p:cMediaNode>
            </p:audio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250" fill="hold"/>
                                        <p:tgtEl>
                                          <p:spTgt spid="92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62"/>
                  </p:tgtEl>
                </p:cond>
              </p:nextCondLst>
            </p:seq>
            <p:audio>
              <p:cMediaNode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2"/>
                </p:tgtEl>
              </p:cMediaNode>
            </p:audio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250" fill="hold"/>
                                        <p:tgtEl>
                                          <p:spTgt spid="92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63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3"/>
                </p:tgtEl>
              </p:cMediaNode>
            </p:audio>
          </p:childTnLst>
        </p:cTn>
      </p:par>
    </p:tnLst>
    <p:bldLst>
      <p:bldP spid="9219" grpId="0" build="p" autoUpdateAnimBg="0"/>
      <p:bldP spid="9220" grpId="0" build="p" autoUpdateAnimBg="0"/>
      <p:bldP spid="925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3400425"/>
            <a:ext cx="3594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Seja dado o segmento de reta OB.</a:t>
            </a:r>
            <a:endParaRPr lang="pt-BR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3781425"/>
            <a:ext cx="3505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2.</a:t>
            </a:r>
            <a:r>
              <a:rPr lang="pt-BR" sz="1500" b="1">
                <a:solidFill>
                  <a:schemeClr val="accent2"/>
                </a:solidFill>
              </a:rPr>
              <a:t> Constrói-se um ângulo de 60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  <a:endParaRPr lang="pt-BR" sz="2400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0245" name="Text Box 5"/>
          <p:cNvSpPr txBox="1">
            <a:spLocks noChangeAspect="1" noChangeArrowheads="1"/>
          </p:cNvSpPr>
          <p:nvPr/>
        </p:nvSpPr>
        <p:spPr bwMode="auto">
          <a:xfrm>
            <a:off x="685800" y="4162425"/>
            <a:ext cx="4876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3.</a:t>
            </a:r>
            <a:r>
              <a:rPr lang="pt-BR" sz="1500" b="1">
                <a:solidFill>
                  <a:schemeClr val="accent2"/>
                </a:solidFill>
              </a:rPr>
              <a:t> Traça-se a bissetriz do ângulo de 60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12192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4. CONSTRUIR UM ÂNGULO DE 30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 </a:t>
            </a: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(GRAUS)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5800" y="4556125"/>
            <a:ext cx="40068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 b="1">
                <a:solidFill>
                  <a:schemeClr val="accent2"/>
                </a:solidFill>
              </a:rPr>
              <a:t> Obtendo-se o ângulo AÔB de 30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72000" y="4572000"/>
            <a:ext cx="4305300" cy="433388"/>
            <a:chOff x="3276" y="2428"/>
            <a:chExt cx="2316" cy="233"/>
          </a:xfrm>
        </p:grpSpPr>
        <p:sp>
          <p:nvSpPr>
            <p:cNvPr id="7220" name="Line 9"/>
            <p:cNvSpPr>
              <a:spLocks noChangeShapeType="1"/>
            </p:cNvSpPr>
            <p:nvPr/>
          </p:nvSpPr>
          <p:spPr bwMode="auto">
            <a:xfrm flipH="1">
              <a:off x="3507" y="2547"/>
              <a:ext cx="1818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21" name="Text Box 10"/>
            <p:cNvSpPr txBox="1">
              <a:spLocks noChangeArrowheads="1"/>
            </p:cNvSpPr>
            <p:nvPr/>
          </p:nvSpPr>
          <p:spPr bwMode="auto">
            <a:xfrm>
              <a:off x="5315" y="2428"/>
              <a:ext cx="2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7222" name="Text Box 11"/>
            <p:cNvSpPr txBox="1">
              <a:spLocks noChangeArrowheads="1"/>
            </p:cNvSpPr>
            <p:nvPr/>
          </p:nvSpPr>
          <p:spPr bwMode="auto">
            <a:xfrm>
              <a:off x="3276" y="2448"/>
              <a:ext cx="2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000625" y="2200275"/>
            <a:ext cx="1660525" cy="2871788"/>
            <a:chOff x="3507" y="1152"/>
            <a:chExt cx="893" cy="1545"/>
          </a:xfrm>
        </p:grpSpPr>
        <p:grpSp>
          <p:nvGrpSpPr>
            <p:cNvPr id="7204" name="Group 13"/>
            <p:cNvGrpSpPr>
              <a:grpSpLocks/>
            </p:cNvGrpSpPr>
            <p:nvPr/>
          </p:nvGrpSpPr>
          <p:grpSpPr bwMode="auto">
            <a:xfrm>
              <a:off x="3777" y="1820"/>
              <a:ext cx="244" cy="140"/>
              <a:chOff x="3777" y="1820"/>
              <a:chExt cx="244" cy="140"/>
            </a:xfrm>
          </p:grpSpPr>
          <p:sp>
            <p:nvSpPr>
              <p:cNvPr id="7218" name="Line 14"/>
              <p:cNvSpPr>
                <a:spLocks noChangeShapeType="1"/>
              </p:cNvSpPr>
              <p:nvPr/>
            </p:nvSpPr>
            <p:spPr bwMode="auto">
              <a:xfrm flipH="1">
                <a:off x="3892" y="1820"/>
                <a:ext cx="129" cy="5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219" name="Line 15"/>
              <p:cNvSpPr>
                <a:spLocks noChangeShapeType="1"/>
              </p:cNvSpPr>
              <p:nvPr/>
            </p:nvSpPr>
            <p:spPr bwMode="auto">
              <a:xfrm flipH="1">
                <a:off x="3777" y="1879"/>
                <a:ext cx="115" cy="8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205" name="Line 16"/>
            <p:cNvSpPr>
              <a:spLocks noChangeShapeType="1"/>
            </p:cNvSpPr>
            <p:nvPr/>
          </p:nvSpPr>
          <p:spPr bwMode="auto">
            <a:xfrm flipV="1">
              <a:off x="3507" y="1152"/>
              <a:ext cx="804" cy="139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7206" name="Group 17"/>
            <p:cNvGrpSpPr>
              <a:grpSpLocks/>
            </p:cNvGrpSpPr>
            <p:nvPr/>
          </p:nvGrpSpPr>
          <p:grpSpPr bwMode="auto">
            <a:xfrm>
              <a:off x="3691" y="1668"/>
              <a:ext cx="709" cy="1029"/>
              <a:chOff x="3691" y="1668"/>
              <a:chExt cx="709" cy="1029"/>
            </a:xfrm>
          </p:grpSpPr>
          <p:grpSp>
            <p:nvGrpSpPr>
              <p:cNvPr id="7207" name="Group 18"/>
              <p:cNvGrpSpPr>
                <a:grpSpLocks/>
              </p:cNvGrpSpPr>
              <p:nvPr/>
            </p:nvGrpSpPr>
            <p:grpSpPr bwMode="auto">
              <a:xfrm>
                <a:off x="3691" y="1798"/>
                <a:ext cx="585" cy="822"/>
                <a:chOff x="3691" y="1798"/>
                <a:chExt cx="585" cy="822"/>
              </a:xfrm>
            </p:grpSpPr>
            <p:sp>
              <p:nvSpPr>
                <p:cNvPr id="721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274" y="2483"/>
                  <a:ext cx="2" cy="137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1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4252" y="2347"/>
                  <a:ext cx="24" cy="13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2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205" y="2219"/>
                  <a:ext cx="47" cy="128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3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4136" y="2099"/>
                  <a:ext cx="69" cy="120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4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4046" y="1996"/>
                  <a:ext cx="90" cy="103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5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3941" y="1908"/>
                  <a:ext cx="105" cy="88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6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3821" y="1842"/>
                  <a:ext cx="120" cy="6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7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3691" y="1798"/>
                  <a:ext cx="130" cy="44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7208" name="Text Box 27"/>
              <p:cNvSpPr txBox="1">
                <a:spLocks noChangeArrowheads="1"/>
              </p:cNvSpPr>
              <p:nvPr/>
            </p:nvSpPr>
            <p:spPr bwMode="auto">
              <a:xfrm>
                <a:off x="4240" y="2516"/>
                <a:ext cx="16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1</a:t>
                </a:r>
                <a:endParaRPr lang="pt-BR" sz="2400">
                  <a:latin typeface="Times New Roman" charset="0"/>
                </a:endParaRPr>
              </a:p>
            </p:txBody>
          </p:sp>
          <p:sp>
            <p:nvSpPr>
              <p:cNvPr id="7209" name="Text Box 28"/>
              <p:cNvSpPr txBox="1">
                <a:spLocks noChangeArrowheads="1"/>
              </p:cNvSpPr>
              <p:nvPr/>
            </p:nvSpPr>
            <p:spPr bwMode="auto">
              <a:xfrm>
                <a:off x="3780" y="1668"/>
                <a:ext cx="16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2</a:t>
                </a:r>
                <a:endParaRPr lang="pt-BR" sz="2400">
                  <a:latin typeface="Times New Roman" charset="0"/>
                </a:endParaRPr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5000625" y="3095625"/>
            <a:ext cx="2976563" cy="1697038"/>
            <a:chOff x="3507" y="1634"/>
            <a:chExt cx="1601" cy="913"/>
          </a:xfrm>
        </p:grpSpPr>
        <p:sp>
          <p:nvSpPr>
            <p:cNvPr id="7194" name="Line 30"/>
            <p:cNvSpPr>
              <a:spLocks noChangeShapeType="1"/>
            </p:cNvSpPr>
            <p:nvPr/>
          </p:nvSpPr>
          <p:spPr bwMode="auto">
            <a:xfrm flipV="1">
              <a:off x="3507" y="1634"/>
              <a:ext cx="1601" cy="9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7195" name="Group 31"/>
            <p:cNvGrpSpPr>
              <a:grpSpLocks/>
            </p:cNvGrpSpPr>
            <p:nvPr/>
          </p:nvGrpSpPr>
          <p:grpSpPr bwMode="auto">
            <a:xfrm>
              <a:off x="4504" y="1680"/>
              <a:ext cx="283" cy="359"/>
              <a:chOff x="4504" y="1680"/>
              <a:chExt cx="283" cy="359"/>
            </a:xfrm>
          </p:grpSpPr>
          <p:grpSp>
            <p:nvGrpSpPr>
              <p:cNvPr id="7196" name="Group 32"/>
              <p:cNvGrpSpPr>
                <a:grpSpLocks/>
              </p:cNvGrpSpPr>
              <p:nvPr/>
            </p:nvGrpSpPr>
            <p:grpSpPr bwMode="auto">
              <a:xfrm>
                <a:off x="4525" y="1737"/>
                <a:ext cx="262" cy="302"/>
                <a:chOff x="4525" y="1737"/>
                <a:chExt cx="262" cy="302"/>
              </a:xfrm>
            </p:grpSpPr>
            <p:grpSp>
              <p:nvGrpSpPr>
                <p:cNvPr id="7198" name="Group 33"/>
                <p:cNvGrpSpPr>
                  <a:grpSpLocks/>
                </p:cNvGrpSpPr>
                <p:nvPr/>
              </p:nvGrpSpPr>
              <p:grpSpPr bwMode="auto">
                <a:xfrm>
                  <a:off x="4525" y="1824"/>
                  <a:ext cx="262" cy="154"/>
                  <a:chOff x="4525" y="1824"/>
                  <a:chExt cx="262" cy="154"/>
                </a:xfrm>
              </p:grpSpPr>
              <p:sp>
                <p:nvSpPr>
                  <p:cNvPr id="7202" name="Line 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664" y="1888"/>
                    <a:ext cx="123" cy="9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203" name="Line 3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525" y="1824"/>
                    <a:ext cx="139" cy="6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7199" name="Group 36"/>
                <p:cNvGrpSpPr>
                  <a:grpSpLocks/>
                </p:cNvGrpSpPr>
                <p:nvPr/>
              </p:nvGrpSpPr>
              <p:grpSpPr bwMode="auto">
                <a:xfrm>
                  <a:off x="4647" y="1737"/>
                  <a:ext cx="17" cy="302"/>
                  <a:chOff x="4647" y="1737"/>
                  <a:chExt cx="17" cy="302"/>
                </a:xfrm>
              </p:grpSpPr>
              <p:sp>
                <p:nvSpPr>
                  <p:cNvPr id="7200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47" y="1888"/>
                    <a:ext cx="17" cy="151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201" name="Line 3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649" y="1737"/>
                    <a:ext cx="15" cy="151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7197" name="Text Box 39"/>
              <p:cNvSpPr txBox="1">
                <a:spLocks noChangeArrowheads="1"/>
              </p:cNvSpPr>
              <p:nvPr/>
            </p:nvSpPr>
            <p:spPr bwMode="auto">
              <a:xfrm>
                <a:off x="4504" y="1680"/>
                <a:ext cx="160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3</a:t>
                </a:r>
                <a:endParaRPr lang="pt-BR" sz="2400">
                  <a:solidFill>
                    <a:srgbClr val="CC0000"/>
                  </a:solidFill>
                  <a:latin typeface="Times New Roman" charset="0"/>
                </a:endParaRPr>
              </a:p>
            </p:txBody>
          </p:sp>
        </p:grp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4937125" y="2833688"/>
            <a:ext cx="3473450" cy="1976437"/>
            <a:chOff x="3472" y="1493"/>
            <a:chExt cx="1869" cy="1063"/>
          </a:xfrm>
        </p:grpSpPr>
        <p:grpSp>
          <p:nvGrpSpPr>
            <p:cNvPr id="7190" name="Group 41"/>
            <p:cNvGrpSpPr>
              <a:grpSpLocks/>
            </p:cNvGrpSpPr>
            <p:nvPr/>
          </p:nvGrpSpPr>
          <p:grpSpPr bwMode="auto">
            <a:xfrm>
              <a:off x="3472" y="1649"/>
              <a:ext cx="1853" cy="907"/>
              <a:chOff x="1485" y="2017"/>
              <a:chExt cx="1446" cy="707"/>
            </a:xfrm>
          </p:grpSpPr>
          <p:sp>
            <p:nvSpPr>
              <p:cNvPr id="7192" name="Freeform 42"/>
              <p:cNvSpPr>
                <a:spLocks/>
              </p:cNvSpPr>
              <p:nvPr/>
            </p:nvSpPr>
            <p:spPr bwMode="auto">
              <a:xfrm>
                <a:off x="1485" y="2710"/>
                <a:ext cx="1446" cy="14"/>
              </a:xfrm>
              <a:custGeom>
                <a:avLst/>
                <a:gdLst>
                  <a:gd name="T0" fmla="*/ 13009 w 13009"/>
                  <a:gd name="T1" fmla="*/ 128 h 128"/>
                  <a:gd name="T2" fmla="*/ 0 w 13009"/>
                  <a:gd name="T3" fmla="*/ 128 h 128"/>
                  <a:gd name="T4" fmla="*/ 482 w 13009"/>
                  <a:gd name="T5" fmla="*/ 0 h 128"/>
                  <a:gd name="T6" fmla="*/ 13009 w 13009"/>
                  <a:gd name="T7" fmla="*/ 0 h 128"/>
                  <a:gd name="T8" fmla="*/ 13009 w 13009"/>
                  <a:gd name="T9" fmla="*/ 128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009"/>
                  <a:gd name="T16" fmla="*/ 0 h 128"/>
                  <a:gd name="T17" fmla="*/ 13009 w 13009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009" h="128">
                    <a:moveTo>
                      <a:pt x="13009" y="128"/>
                    </a:moveTo>
                    <a:lnTo>
                      <a:pt x="0" y="128"/>
                    </a:lnTo>
                    <a:lnTo>
                      <a:pt x="482" y="0"/>
                    </a:lnTo>
                    <a:lnTo>
                      <a:pt x="13009" y="0"/>
                    </a:lnTo>
                    <a:lnTo>
                      <a:pt x="13009" y="12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93" name="Freeform 43"/>
              <p:cNvSpPr>
                <a:spLocks/>
              </p:cNvSpPr>
              <p:nvPr/>
            </p:nvSpPr>
            <p:spPr bwMode="auto">
              <a:xfrm>
                <a:off x="1485" y="2017"/>
                <a:ext cx="1248" cy="707"/>
              </a:xfrm>
              <a:custGeom>
                <a:avLst/>
                <a:gdLst>
                  <a:gd name="T0" fmla="*/ 0 w 11233"/>
                  <a:gd name="T1" fmla="*/ 6362 h 6362"/>
                  <a:gd name="T2" fmla="*/ 11171 w 11233"/>
                  <a:gd name="T3" fmla="*/ 0 h 6362"/>
                  <a:gd name="T4" fmla="*/ 11233 w 11233"/>
                  <a:gd name="T5" fmla="*/ 112 h 6362"/>
                  <a:gd name="T6" fmla="*/ 482 w 11233"/>
                  <a:gd name="T7" fmla="*/ 6234 h 6362"/>
                  <a:gd name="T8" fmla="*/ 0 w 11233"/>
                  <a:gd name="T9" fmla="*/ 6362 h 63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33"/>
                  <a:gd name="T16" fmla="*/ 0 h 6362"/>
                  <a:gd name="T17" fmla="*/ 11233 w 11233"/>
                  <a:gd name="T18" fmla="*/ 6362 h 63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33" h="6362">
                    <a:moveTo>
                      <a:pt x="0" y="6362"/>
                    </a:moveTo>
                    <a:lnTo>
                      <a:pt x="11171" y="0"/>
                    </a:lnTo>
                    <a:lnTo>
                      <a:pt x="11233" y="112"/>
                    </a:lnTo>
                    <a:lnTo>
                      <a:pt x="482" y="6234"/>
                    </a:lnTo>
                    <a:lnTo>
                      <a:pt x="0" y="636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191" name="Text Box 44"/>
            <p:cNvSpPr txBox="1">
              <a:spLocks noChangeArrowheads="1"/>
            </p:cNvSpPr>
            <p:nvPr/>
          </p:nvSpPr>
          <p:spPr bwMode="auto">
            <a:xfrm>
              <a:off x="5064" y="1493"/>
              <a:ext cx="2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</p:grpSp>
      <p:sp>
        <p:nvSpPr>
          <p:cNvPr id="10285" name="AutoShape 4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86" name="AutoShape 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87" name="AutoShape 4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83" name="AutoShape 4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7184" name="Group 49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7188" name="Line 50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9" name="Line 51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10292" name="Picture 5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3" name="Picture 5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4" name="Picture 54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50" fill="hold"/>
                                        <p:tgtEl>
                                          <p:spTgt spid="102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2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250" fill="hold"/>
                                        <p:tgtEl>
                                          <p:spTgt spid="10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2"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92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50" fill="hold"/>
                                        <p:tgtEl>
                                          <p:spTgt spid="10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3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93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250" fill="hold"/>
                                        <p:tgtEl>
                                          <p:spTgt spid="10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4"/>
                  </p:tgtEl>
                </p:cond>
              </p:nextCondLst>
            </p:seq>
            <p:audio>
              <p:cMediaNode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94"/>
                </p:tgtEl>
              </p:cMediaNode>
            </p:audio>
          </p:childTnLst>
        </p:cTn>
      </p:par>
    </p:tnLst>
    <p:bldLst>
      <p:bldP spid="10243" grpId="0" build="p" autoUpdateAnimBg="0"/>
      <p:bldP spid="10244" grpId="0" build="p" autoUpdateAnimBg="0"/>
      <p:bldP spid="10245" grpId="0" build="p" autoUpdateAnimBg="0"/>
      <p:bldP spid="102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3200400"/>
            <a:ext cx="3594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Seja dado o segmento de reta OB</a:t>
            </a:r>
            <a:endParaRPr lang="pt-BR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3505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2.</a:t>
            </a:r>
            <a:r>
              <a:rPr lang="pt-BR" sz="1500" b="1">
                <a:solidFill>
                  <a:schemeClr val="accent2"/>
                </a:solidFill>
              </a:rPr>
              <a:t> Constrói-se um ângulo de 60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  <a:endParaRPr lang="pt-BR" sz="2400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724400"/>
            <a:ext cx="4191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 b="1">
                <a:solidFill>
                  <a:schemeClr val="accent2"/>
                </a:solidFill>
              </a:rPr>
              <a:t> Traça-se a bissetriz do ângulo de 30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endParaRPr lang="pt-BR" sz="2400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1457325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5. CONSTRUIR UM ÂNGULO DE 15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endParaRPr lang="pt-BR" sz="1600" b="1" i="1">
              <a:solidFill>
                <a:srgbClr val="CC0000"/>
              </a:solidFill>
              <a:latin typeface="Arial Black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3962400"/>
            <a:ext cx="4876800" cy="609600"/>
            <a:chOff x="432" y="2496"/>
            <a:chExt cx="3072" cy="384"/>
          </a:xfrm>
        </p:grpSpPr>
        <p:sp>
          <p:nvSpPr>
            <p:cNvPr id="8253" name="Text Box 8"/>
            <p:cNvSpPr txBox="1">
              <a:spLocks noChangeAspect="1" noChangeArrowheads="1"/>
            </p:cNvSpPr>
            <p:nvPr/>
          </p:nvSpPr>
          <p:spPr bwMode="auto">
            <a:xfrm>
              <a:off x="432" y="2496"/>
              <a:ext cx="307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3.</a:t>
              </a:r>
              <a:r>
                <a:rPr lang="pt-BR" sz="1500" b="1">
                  <a:solidFill>
                    <a:schemeClr val="accent2"/>
                  </a:solidFill>
                </a:rPr>
                <a:t> Traça-se a bissetriz do ângulo de 60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 b="1">
                  <a:solidFill>
                    <a:schemeClr val="accent2"/>
                  </a:solidFill>
                </a:rPr>
                <a:t> obtendo-se</a:t>
              </a:r>
            </a:p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	</a:t>
              </a:r>
            </a:p>
          </p:txBody>
        </p:sp>
        <p:sp>
          <p:nvSpPr>
            <p:cNvPr id="8254" name="Rectangle 9"/>
            <p:cNvSpPr>
              <a:spLocks noChangeArrowheads="1"/>
            </p:cNvSpPr>
            <p:nvPr/>
          </p:nvSpPr>
          <p:spPr bwMode="auto">
            <a:xfrm>
              <a:off x="576" y="2707"/>
              <a:ext cx="13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dois o ângulos de 30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 b="1">
                  <a:solidFill>
                    <a:schemeClr val="accent2"/>
                  </a:solidFill>
                </a:rPr>
                <a:t>.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043488" y="4578350"/>
            <a:ext cx="4100512" cy="479425"/>
            <a:chOff x="3237" y="2890"/>
            <a:chExt cx="2583" cy="302"/>
          </a:xfrm>
        </p:grpSpPr>
        <p:sp>
          <p:nvSpPr>
            <p:cNvPr id="8250" name="Line 11"/>
            <p:cNvSpPr>
              <a:spLocks noChangeShapeType="1"/>
            </p:cNvSpPr>
            <p:nvPr/>
          </p:nvSpPr>
          <p:spPr bwMode="auto">
            <a:xfrm flipH="1">
              <a:off x="3460" y="3029"/>
              <a:ext cx="2008" cy="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51" name="Text Box 12"/>
            <p:cNvSpPr txBox="1">
              <a:spLocks noChangeArrowheads="1"/>
            </p:cNvSpPr>
            <p:nvPr/>
          </p:nvSpPr>
          <p:spPr bwMode="auto">
            <a:xfrm>
              <a:off x="5460" y="2890"/>
              <a:ext cx="3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8252" name="Text Box 13"/>
            <p:cNvSpPr txBox="1">
              <a:spLocks noChangeArrowheads="1"/>
            </p:cNvSpPr>
            <p:nvPr/>
          </p:nvSpPr>
          <p:spPr bwMode="auto">
            <a:xfrm>
              <a:off x="3237" y="2942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397500" y="3959225"/>
            <a:ext cx="3175000" cy="839788"/>
            <a:chOff x="1512" y="2306"/>
            <a:chExt cx="1413" cy="374"/>
          </a:xfrm>
        </p:grpSpPr>
        <p:sp>
          <p:nvSpPr>
            <p:cNvPr id="8243" name="Line 15"/>
            <p:cNvSpPr>
              <a:spLocks noChangeShapeType="1"/>
            </p:cNvSpPr>
            <p:nvPr/>
          </p:nvSpPr>
          <p:spPr bwMode="auto">
            <a:xfrm flipV="1">
              <a:off x="1512" y="2306"/>
              <a:ext cx="1413" cy="37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4" name="Line 16"/>
            <p:cNvSpPr>
              <a:spLocks noChangeShapeType="1"/>
            </p:cNvSpPr>
            <p:nvPr/>
          </p:nvSpPr>
          <p:spPr bwMode="auto">
            <a:xfrm flipH="1" flipV="1">
              <a:off x="2415" y="2478"/>
              <a:ext cx="36" cy="6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5" name="Line 17"/>
            <p:cNvSpPr>
              <a:spLocks noChangeShapeType="1"/>
            </p:cNvSpPr>
            <p:nvPr/>
          </p:nvSpPr>
          <p:spPr bwMode="auto">
            <a:xfrm flipH="1" flipV="1">
              <a:off x="2366" y="2419"/>
              <a:ext cx="49" cy="5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6" name="Line 18"/>
            <p:cNvSpPr>
              <a:spLocks noChangeShapeType="1"/>
            </p:cNvSpPr>
            <p:nvPr/>
          </p:nvSpPr>
          <p:spPr bwMode="auto">
            <a:xfrm flipH="1" flipV="1">
              <a:off x="2306" y="2373"/>
              <a:ext cx="6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7" name="Line 19"/>
            <p:cNvSpPr>
              <a:spLocks noChangeShapeType="1"/>
            </p:cNvSpPr>
            <p:nvPr/>
          </p:nvSpPr>
          <p:spPr bwMode="auto">
            <a:xfrm flipV="1">
              <a:off x="2354" y="2484"/>
              <a:ext cx="29" cy="7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8" name="Line 20"/>
            <p:cNvSpPr>
              <a:spLocks noChangeShapeType="1"/>
            </p:cNvSpPr>
            <p:nvPr/>
          </p:nvSpPr>
          <p:spPr bwMode="auto">
            <a:xfrm flipV="1">
              <a:off x="2383" y="2410"/>
              <a:ext cx="14" cy="7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9" name="Line 21"/>
            <p:cNvSpPr>
              <a:spLocks noChangeShapeType="1"/>
            </p:cNvSpPr>
            <p:nvPr/>
          </p:nvSpPr>
          <p:spPr bwMode="auto">
            <a:xfrm flipH="1" flipV="1">
              <a:off x="2395" y="2334"/>
              <a:ext cx="2" cy="7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397500" y="3241675"/>
            <a:ext cx="2736850" cy="1557338"/>
            <a:chOff x="3277" y="1392"/>
            <a:chExt cx="1724" cy="981"/>
          </a:xfrm>
        </p:grpSpPr>
        <p:grpSp>
          <p:nvGrpSpPr>
            <p:cNvPr id="8236" name="Group 23"/>
            <p:cNvGrpSpPr>
              <a:grpSpLocks/>
            </p:cNvGrpSpPr>
            <p:nvPr/>
          </p:nvGrpSpPr>
          <p:grpSpPr bwMode="auto">
            <a:xfrm>
              <a:off x="4402" y="1478"/>
              <a:ext cx="289" cy="335"/>
              <a:chOff x="4402" y="1478"/>
              <a:chExt cx="289" cy="335"/>
            </a:xfrm>
          </p:grpSpPr>
          <p:sp>
            <p:nvSpPr>
              <p:cNvPr id="8238" name="Line 24"/>
              <p:cNvSpPr>
                <a:spLocks noChangeShapeType="1"/>
              </p:cNvSpPr>
              <p:nvPr/>
            </p:nvSpPr>
            <p:spPr bwMode="auto">
              <a:xfrm flipH="1" flipV="1">
                <a:off x="4555" y="1645"/>
                <a:ext cx="136" cy="100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8239" name="Group 25"/>
              <p:cNvGrpSpPr>
                <a:grpSpLocks/>
              </p:cNvGrpSpPr>
              <p:nvPr/>
            </p:nvGrpSpPr>
            <p:grpSpPr bwMode="auto">
              <a:xfrm>
                <a:off x="4402" y="1478"/>
                <a:ext cx="153" cy="335"/>
                <a:chOff x="4402" y="1478"/>
                <a:chExt cx="153" cy="335"/>
              </a:xfrm>
            </p:grpSpPr>
            <p:sp>
              <p:nvSpPr>
                <p:cNvPr id="8240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4402" y="1576"/>
                  <a:ext cx="153" cy="69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536" y="1645"/>
                  <a:ext cx="19" cy="168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42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4539" y="1478"/>
                  <a:ext cx="16" cy="167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8237" name="Line 29"/>
            <p:cNvSpPr>
              <a:spLocks noChangeShapeType="1"/>
            </p:cNvSpPr>
            <p:nvPr/>
          </p:nvSpPr>
          <p:spPr bwMode="auto">
            <a:xfrm flipV="1">
              <a:off x="3277" y="1392"/>
              <a:ext cx="1724" cy="98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5386388" y="2286000"/>
            <a:ext cx="1720850" cy="2876550"/>
            <a:chOff x="3277" y="784"/>
            <a:chExt cx="1084" cy="1812"/>
          </a:xfrm>
        </p:grpSpPr>
        <p:grpSp>
          <p:nvGrpSpPr>
            <p:cNvPr id="8220" name="Group 31"/>
            <p:cNvGrpSpPr>
              <a:grpSpLocks/>
            </p:cNvGrpSpPr>
            <p:nvPr/>
          </p:nvGrpSpPr>
          <p:grpSpPr bwMode="auto">
            <a:xfrm>
              <a:off x="3277" y="1522"/>
              <a:ext cx="1084" cy="1074"/>
              <a:chOff x="3277" y="1522"/>
              <a:chExt cx="1084" cy="1074"/>
            </a:xfrm>
          </p:grpSpPr>
          <p:grpSp>
            <p:nvGrpSpPr>
              <p:cNvPr id="8222" name="Group 32"/>
              <p:cNvGrpSpPr>
                <a:grpSpLocks/>
              </p:cNvGrpSpPr>
              <p:nvPr/>
            </p:nvGrpSpPr>
            <p:grpSpPr bwMode="auto">
              <a:xfrm>
                <a:off x="3277" y="1522"/>
                <a:ext cx="849" cy="932"/>
                <a:chOff x="3277" y="1522"/>
                <a:chExt cx="849" cy="932"/>
              </a:xfrm>
            </p:grpSpPr>
            <p:sp>
              <p:nvSpPr>
                <p:cNvPr id="8224" name="Lin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3993" y="1913"/>
                  <a:ext cx="67" cy="125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25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3685" y="1626"/>
                  <a:ext cx="118" cy="78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26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125" y="2312"/>
                  <a:ext cx="1" cy="142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27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4105" y="2172"/>
                  <a:ext cx="21" cy="140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28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4060" y="2038"/>
                  <a:ext cx="45" cy="134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29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3907" y="1800"/>
                  <a:ext cx="86" cy="113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30" name="Line 39"/>
                <p:cNvSpPr>
                  <a:spLocks noChangeShapeType="1"/>
                </p:cNvSpPr>
                <p:nvPr/>
              </p:nvSpPr>
              <p:spPr bwMode="auto">
                <a:xfrm flipH="1" flipV="1">
                  <a:off x="3803" y="1704"/>
                  <a:ext cx="104" cy="9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31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3556" y="1569"/>
                  <a:ext cx="129" cy="57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32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3418" y="1534"/>
                  <a:ext cx="138" cy="35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33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3277" y="1522"/>
                  <a:ext cx="141" cy="12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34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3703" y="1570"/>
                  <a:ext cx="141" cy="66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35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576" y="1636"/>
                  <a:ext cx="127" cy="90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8223" name="Text Box 45"/>
              <p:cNvSpPr txBox="1">
                <a:spLocks noChangeArrowheads="1"/>
              </p:cNvSpPr>
              <p:nvPr/>
            </p:nvSpPr>
            <p:spPr bwMode="auto">
              <a:xfrm>
                <a:off x="4118" y="2384"/>
                <a:ext cx="24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FF0000"/>
                    </a:solidFill>
                  </a:rPr>
                  <a:t>1</a:t>
                </a:r>
                <a:endParaRPr lang="pt-BR" sz="2400">
                  <a:latin typeface="Times New Roman" charset="0"/>
                </a:endParaRPr>
              </a:p>
            </p:txBody>
          </p:sp>
        </p:grpSp>
        <p:sp>
          <p:nvSpPr>
            <p:cNvPr id="8221" name="Line 46"/>
            <p:cNvSpPr>
              <a:spLocks noChangeShapeType="1"/>
            </p:cNvSpPr>
            <p:nvPr/>
          </p:nvSpPr>
          <p:spPr bwMode="auto">
            <a:xfrm flipV="1">
              <a:off x="3284" y="784"/>
              <a:ext cx="912" cy="15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85800" y="5089525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5.</a:t>
            </a:r>
            <a:r>
              <a:rPr lang="pt-BR" sz="1500" b="1">
                <a:solidFill>
                  <a:schemeClr val="accent2"/>
                </a:solidFill>
              </a:rPr>
              <a:t> Obtendo o ângulo AÔB de 15</a:t>
            </a:r>
            <a:r>
              <a:rPr lang="pt-BR" sz="1500" b="1" baseline="30000">
                <a:solidFill>
                  <a:schemeClr val="accent2"/>
                </a:solidFill>
              </a:rPr>
              <a:t>o .</a:t>
            </a:r>
            <a:endParaRPr lang="pt-BR" sz="2400" b="1">
              <a:solidFill>
                <a:schemeClr val="accent2"/>
              </a:solidFill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endParaRPr lang="pt-BR" sz="2400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1312" name="AutoShape 4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313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314" name="AutoShape 5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208" name="AutoShape 5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8209" name="Group 52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8218" name="Line 53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9" name="Line 54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5392738" y="3744913"/>
            <a:ext cx="3729037" cy="1069975"/>
            <a:chOff x="3274" y="1709"/>
            <a:chExt cx="2349" cy="674"/>
          </a:xfrm>
        </p:grpSpPr>
        <p:grpSp>
          <p:nvGrpSpPr>
            <p:cNvPr id="8214" name="Group 56"/>
            <p:cNvGrpSpPr>
              <a:grpSpLocks/>
            </p:cNvGrpSpPr>
            <p:nvPr/>
          </p:nvGrpSpPr>
          <p:grpSpPr bwMode="auto">
            <a:xfrm>
              <a:off x="3274" y="1849"/>
              <a:ext cx="2011" cy="534"/>
              <a:chOff x="1510" y="2310"/>
              <a:chExt cx="1421" cy="377"/>
            </a:xfrm>
          </p:grpSpPr>
          <p:sp>
            <p:nvSpPr>
              <p:cNvPr id="8216" name="Rectangle 57"/>
              <p:cNvSpPr>
                <a:spLocks noChangeArrowheads="1"/>
              </p:cNvSpPr>
              <p:nvPr/>
            </p:nvSpPr>
            <p:spPr bwMode="auto">
              <a:xfrm>
                <a:off x="1512" y="2673"/>
                <a:ext cx="1419" cy="14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17" name="Freeform 58"/>
              <p:cNvSpPr>
                <a:spLocks/>
              </p:cNvSpPr>
              <p:nvPr/>
            </p:nvSpPr>
            <p:spPr bwMode="auto">
              <a:xfrm>
                <a:off x="1510" y="2310"/>
                <a:ext cx="1375" cy="377"/>
              </a:xfrm>
              <a:custGeom>
                <a:avLst/>
                <a:gdLst>
                  <a:gd name="T0" fmla="*/ 0 w 12375"/>
                  <a:gd name="T1" fmla="*/ 3267 h 3391"/>
                  <a:gd name="T2" fmla="*/ 12342 w 12375"/>
                  <a:gd name="T3" fmla="*/ 0 h 3391"/>
                  <a:gd name="T4" fmla="*/ 12375 w 12375"/>
                  <a:gd name="T5" fmla="*/ 123 h 3391"/>
                  <a:gd name="T6" fmla="*/ 32 w 12375"/>
                  <a:gd name="T7" fmla="*/ 3391 h 3391"/>
                  <a:gd name="T8" fmla="*/ 0 w 12375"/>
                  <a:gd name="T9" fmla="*/ 3267 h 33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75"/>
                  <a:gd name="T16" fmla="*/ 0 h 3391"/>
                  <a:gd name="T17" fmla="*/ 12375 w 12375"/>
                  <a:gd name="T18" fmla="*/ 3391 h 33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75" h="3391">
                    <a:moveTo>
                      <a:pt x="0" y="3267"/>
                    </a:moveTo>
                    <a:lnTo>
                      <a:pt x="12342" y="0"/>
                    </a:lnTo>
                    <a:lnTo>
                      <a:pt x="12375" y="123"/>
                    </a:lnTo>
                    <a:lnTo>
                      <a:pt x="32" y="3391"/>
                    </a:lnTo>
                    <a:lnTo>
                      <a:pt x="0" y="326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215" name="Text Box 59"/>
            <p:cNvSpPr txBox="1">
              <a:spLocks noChangeArrowheads="1"/>
            </p:cNvSpPr>
            <p:nvPr/>
          </p:nvSpPr>
          <p:spPr bwMode="auto">
            <a:xfrm>
              <a:off x="5248" y="1709"/>
              <a:ext cx="3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</p:grpSp>
      <p:pic>
        <p:nvPicPr>
          <p:cNvPr id="11324" name="Picture 60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25" name="Picture 61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26" name="Picture 6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250" fill="hold"/>
                                        <p:tgtEl>
                                          <p:spTgt spid="11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6"/>
                </p:tgtEl>
              </p:cMediaNode>
            </p:audio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250" fill="hold"/>
                                        <p:tgtEl>
                                          <p:spTgt spid="113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24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24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250" fill="hold"/>
                                        <p:tgtEl>
                                          <p:spTgt spid="113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25"/>
                  </p:tgtEl>
                </p:cond>
              </p:nextCondLst>
            </p:seq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25"/>
                </p:tgtEl>
              </p:cMediaNode>
            </p:audio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1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50" fill="hold"/>
                                        <p:tgtEl>
                                          <p:spTgt spid="113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26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26"/>
                </p:tgtEl>
              </p:cMediaNode>
            </p:audio>
          </p:childTnLst>
        </p:cTn>
      </p:par>
    </p:tnLst>
    <p:bldLst>
      <p:bldP spid="11267" grpId="0" build="p" autoUpdateAnimBg="0"/>
      <p:bldP spid="11268" grpId="0" build="p" autoUpdateAnimBg="0"/>
      <p:bldP spid="11269" grpId="0" build="p" autoUpdateAnimBg="0"/>
      <p:bldP spid="113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67375" y="4098925"/>
            <a:ext cx="3343275" cy="473075"/>
            <a:chOff x="3570" y="2652"/>
            <a:chExt cx="2106" cy="298"/>
          </a:xfrm>
        </p:grpSpPr>
        <p:sp>
          <p:nvSpPr>
            <p:cNvPr id="9288" name="Line 4"/>
            <p:cNvSpPr>
              <a:spLocks noChangeShapeType="1"/>
            </p:cNvSpPr>
            <p:nvPr/>
          </p:nvSpPr>
          <p:spPr bwMode="auto">
            <a:xfrm flipH="1">
              <a:off x="3794" y="2782"/>
              <a:ext cx="167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89" name="Text Box 5"/>
            <p:cNvSpPr txBox="1">
              <a:spLocks noChangeArrowheads="1"/>
            </p:cNvSpPr>
            <p:nvPr/>
          </p:nvSpPr>
          <p:spPr bwMode="auto">
            <a:xfrm>
              <a:off x="5444" y="265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9290" name="Text Box 6"/>
            <p:cNvSpPr txBox="1">
              <a:spLocks noChangeArrowheads="1"/>
            </p:cNvSpPr>
            <p:nvPr/>
          </p:nvSpPr>
          <p:spPr bwMode="auto">
            <a:xfrm>
              <a:off x="3570" y="270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6022975" y="2008188"/>
            <a:ext cx="1327150" cy="2297112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022975" y="1684338"/>
            <a:ext cx="701675" cy="2620962"/>
            <a:chOff x="1610" y="1393"/>
            <a:chExt cx="397" cy="1481"/>
          </a:xfrm>
        </p:grpSpPr>
        <p:sp>
          <p:nvSpPr>
            <p:cNvPr id="9281" name="Line 9"/>
            <p:cNvSpPr>
              <a:spLocks noChangeShapeType="1"/>
            </p:cNvSpPr>
            <p:nvPr/>
          </p:nvSpPr>
          <p:spPr bwMode="auto">
            <a:xfrm flipV="1">
              <a:off x="1610" y="1393"/>
              <a:ext cx="397" cy="148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82" name="Line 10"/>
            <p:cNvSpPr>
              <a:spLocks noChangeShapeType="1"/>
            </p:cNvSpPr>
            <p:nvPr/>
          </p:nvSpPr>
          <p:spPr bwMode="auto">
            <a:xfrm flipH="1" flipV="1">
              <a:off x="1915" y="1888"/>
              <a:ext cx="85" cy="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83" name="Line 11"/>
            <p:cNvSpPr>
              <a:spLocks noChangeShapeType="1"/>
            </p:cNvSpPr>
            <p:nvPr/>
          </p:nvSpPr>
          <p:spPr bwMode="auto">
            <a:xfrm flipH="1">
              <a:off x="1832" y="1888"/>
              <a:ext cx="83" cy="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84" name="Line 12"/>
            <p:cNvSpPr>
              <a:spLocks noChangeShapeType="1"/>
            </p:cNvSpPr>
            <p:nvPr/>
          </p:nvSpPr>
          <p:spPr bwMode="auto">
            <a:xfrm flipH="1">
              <a:off x="1751" y="1899"/>
              <a:ext cx="81" cy="2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85" name="Line 13"/>
            <p:cNvSpPr>
              <a:spLocks noChangeShapeType="1"/>
            </p:cNvSpPr>
            <p:nvPr/>
          </p:nvSpPr>
          <p:spPr bwMode="auto">
            <a:xfrm flipH="1" flipV="1">
              <a:off x="1906" y="1919"/>
              <a:ext cx="56" cy="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86" name="Line 14"/>
            <p:cNvSpPr>
              <a:spLocks noChangeShapeType="1"/>
            </p:cNvSpPr>
            <p:nvPr/>
          </p:nvSpPr>
          <p:spPr bwMode="auto">
            <a:xfrm flipH="1" flipV="1">
              <a:off x="1838" y="1868"/>
              <a:ext cx="68" cy="5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87" name="Line 15"/>
            <p:cNvSpPr>
              <a:spLocks noChangeShapeType="1"/>
            </p:cNvSpPr>
            <p:nvPr/>
          </p:nvSpPr>
          <p:spPr bwMode="auto">
            <a:xfrm flipH="1" flipV="1">
              <a:off x="1763" y="1831"/>
              <a:ext cx="75" cy="3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85800" y="3603625"/>
            <a:ext cx="3594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 b="1">
                <a:solidFill>
                  <a:schemeClr val="accent2"/>
                </a:solidFill>
              </a:rPr>
              <a:t> Seja dado o segmento de reta OB</a:t>
            </a:r>
            <a:endParaRPr lang="pt-BR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85800" y="3984625"/>
            <a:ext cx="3505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2.</a:t>
            </a:r>
            <a:r>
              <a:rPr lang="pt-BR" sz="1500" b="1">
                <a:solidFill>
                  <a:schemeClr val="accent2"/>
                </a:solidFill>
              </a:rPr>
              <a:t> Constrói-se um ângulo de 90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  <a:endParaRPr lang="pt-BR" sz="2400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85800" y="5203825"/>
            <a:ext cx="8153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 b="1">
                <a:solidFill>
                  <a:schemeClr val="accent2"/>
                </a:solidFill>
              </a:rPr>
              <a:t> Traça-se a bissetriz do ângulo de 30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 obtendo-se assim dois ângulos de 15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9225" name="Text Box 19"/>
          <p:cNvSpPr txBox="1">
            <a:spLocks noChangeArrowheads="1"/>
          </p:cNvSpPr>
          <p:nvPr/>
        </p:nvSpPr>
        <p:spPr bwMode="auto">
          <a:xfrm>
            <a:off x="0" y="741363"/>
            <a:ext cx="91440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6. CONSTRUIR UM ÂNGULO DE 75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endParaRPr lang="pt-BR" sz="1600" b="1" i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85800" y="5584825"/>
            <a:ext cx="6934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5.</a:t>
            </a:r>
            <a:r>
              <a:rPr lang="pt-BR" sz="1500" b="1">
                <a:solidFill>
                  <a:schemeClr val="accent2"/>
                </a:solidFill>
              </a:rPr>
              <a:t> Obtém-se  o ângulo de 75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 através do somatório do ângulo de 60</a:t>
            </a:r>
            <a:r>
              <a:rPr lang="pt-BR" sz="1500" b="1" baseline="30000">
                <a:solidFill>
                  <a:schemeClr val="accent2"/>
                </a:solidFill>
              </a:rPr>
              <a:t>o </a:t>
            </a:r>
            <a:r>
              <a:rPr lang="pt-BR" sz="1500" b="1">
                <a:solidFill>
                  <a:schemeClr val="accent2"/>
                </a:solidFill>
              </a:rPr>
              <a:t>+ 15</a:t>
            </a:r>
            <a:r>
              <a:rPr lang="pt-BR" sz="1500" b="1" baseline="30000">
                <a:solidFill>
                  <a:schemeClr val="accent2"/>
                </a:solidFill>
              </a:rPr>
              <a:t>o</a:t>
            </a:r>
            <a:r>
              <a:rPr lang="pt-BR" sz="1500" b="1">
                <a:solidFill>
                  <a:schemeClr val="accent2"/>
                </a:solidFill>
              </a:rPr>
              <a:t>.</a:t>
            </a:r>
            <a:r>
              <a:rPr lang="pt-BR" sz="1500" b="1" baseline="30000">
                <a:solidFill>
                  <a:schemeClr val="accent2"/>
                </a:solidFill>
              </a:rPr>
              <a:t> </a:t>
            </a:r>
            <a:endParaRPr lang="pt-BR" sz="1500" b="1">
              <a:solidFill>
                <a:schemeClr val="accent2"/>
              </a:solidFill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181600" y="1652588"/>
            <a:ext cx="2201863" cy="2963862"/>
            <a:chOff x="3264" y="1111"/>
            <a:chExt cx="1387" cy="1867"/>
          </a:xfrm>
        </p:grpSpPr>
        <p:sp>
          <p:nvSpPr>
            <p:cNvPr id="9245" name="Line 22"/>
            <p:cNvSpPr>
              <a:spLocks noChangeShapeType="1"/>
            </p:cNvSpPr>
            <p:nvPr/>
          </p:nvSpPr>
          <p:spPr bwMode="auto">
            <a:xfrm flipV="1">
              <a:off x="3794" y="1111"/>
              <a:ext cx="1" cy="167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9246" name="Group 23"/>
            <p:cNvGrpSpPr>
              <a:grpSpLocks/>
            </p:cNvGrpSpPr>
            <p:nvPr/>
          </p:nvGrpSpPr>
          <p:grpSpPr bwMode="auto">
            <a:xfrm>
              <a:off x="3264" y="1968"/>
              <a:ext cx="1387" cy="1010"/>
              <a:chOff x="3264" y="1968"/>
              <a:chExt cx="1387" cy="1010"/>
            </a:xfrm>
          </p:grpSpPr>
          <p:grpSp>
            <p:nvGrpSpPr>
              <p:cNvPr id="9256" name="Group 24"/>
              <p:cNvGrpSpPr>
                <a:grpSpLocks/>
              </p:cNvGrpSpPr>
              <p:nvPr/>
            </p:nvGrpSpPr>
            <p:grpSpPr bwMode="auto">
              <a:xfrm>
                <a:off x="3264" y="2039"/>
                <a:ext cx="1237" cy="809"/>
                <a:chOff x="3264" y="2039"/>
                <a:chExt cx="1237" cy="809"/>
              </a:xfrm>
            </p:grpSpPr>
            <p:grpSp>
              <p:nvGrpSpPr>
                <p:cNvPr id="9260" name="Group 25"/>
                <p:cNvGrpSpPr>
                  <a:grpSpLocks/>
                </p:cNvGrpSpPr>
                <p:nvPr/>
              </p:nvGrpSpPr>
              <p:grpSpPr bwMode="auto">
                <a:xfrm>
                  <a:off x="3264" y="2074"/>
                  <a:ext cx="1237" cy="774"/>
                  <a:chOff x="3264" y="2074"/>
                  <a:chExt cx="1237" cy="774"/>
                </a:xfrm>
              </p:grpSpPr>
              <p:sp>
                <p:nvSpPr>
                  <p:cNvPr id="9267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99" y="2721"/>
                    <a:ext cx="2" cy="127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68" name="Line 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78" y="2597"/>
                    <a:ext cx="23" cy="12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69" name="Line 2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34" y="2478"/>
                    <a:ext cx="44" cy="119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0" name="Line 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370" y="2369"/>
                    <a:ext cx="64" cy="109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1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86" y="2272"/>
                    <a:ext cx="84" cy="97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2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88" y="2193"/>
                    <a:ext cx="98" cy="79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3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77" y="2132"/>
                    <a:ext cx="111" cy="61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4" name="Line 3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956" y="2092"/>
                    <a:ext cx="121" cy="4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5" name="Line 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30" y="2074"/>
                    <a:ext cx="126" cy="18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6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04" y="2074"/>
                    <a:ext cx="126" cy="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7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0" y="2078"/>
                    <a:ext cx="124" cy="28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8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62" y="2106"/>
                    <a:ext cx="118" cy="49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79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57" y="2155"/>
                    <a:ext cx="105" cy="69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80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64" y="2224"/>
                    <a:ext cx="93" cy="87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9261" name="Group 40"/>
                <p:cNvGrpSpPr>
                  <a:grpSpLocks/>
                </p:cNvGrpSpPr>
                <p:nvPr/>
              </p:nvGrpSpPr>
              <p:grpSpPr bwMode="auto">
                <a:xfrm>
                  <a:off x="4042" y="2114"/>
                  <a:ext cx="223" cy="129"/>
                  <a:chOff x="4042" y="2114"/>
                  <a:chExt cx="223" cy="129"/>
                </a:xfrm>
              </p:grpSpPr>
              <p:sp>
                <p:nvSpPr>
                  <p:cNvPr id="9265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48" y="2114"/>
                    <a:ext cx="117" cy="5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66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42" y="2169"/>
                    <a:ext cx="106" cy="7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9262" name="Group 43"/>
                <p:cNvGrpSpPr>
                  <a:grpSpLocks/>
                </p:cNvGrpSpPr>
                <p:nvPr/>
              </p:nvGrpSpPr>
              <p:grpSpPr bwMode="auto">
                <a:xfrm>
                  <a:off x="3439" y="2039"/>
                  <a:ext cx="11" cy="258"/>
                  <a:chOff x="3439" y="2039"/>
                  <a:chExt cx="11" cy="258"/>
                </a:xfrm>
              </p:grpSpPr>
              <p:sp>
                <p:nvSpPr>
                  <p:cNvPr id="9263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39" y="2039"/>
                    <a:ext cx="11" cy="13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64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3439" y="2169"/>
                    <a:ext cx="11" cy="128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9257" name="Text Box 46"/>
              <p:cNvSpPr txBox="1">
                <a:spLocks noChangeArrowheads="1"/>
              </p:cNvSpPr>
              <p:nvPr/>
            </p:nvSpPr>
            <p:spPr bwMode="auto">
              <a:xfrm>
                <a:off x="4464" y="276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1</a:t>
                </a:r>
                <a:endParaRPr lang="pt-BR" sz="1600" b="1"/>
              </a:p>
            </p:txBody>
          </p:sp>
          <p:sp>
            <p:nvSpPr>
              <p:cNvPr id="9258" name="Text Box 47"/>
              <p:cNvSpPr txBox="1">
                <a:spLocks noChangeArrowheads="1"/>
              </p:cNvSpPr>
              <p:nvPr/>
            </p:nvSpPr>
            <p:spPr bwMode="auto">
              <a:xfrm>
                <a:off x="4032" y="1968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2</a:t>
                </a:r>
                <a:endParaRPr lang="pt-BR" sz="1600" b="1"/>
              </a:p>
            </p:txBody>
          </p:sp>
          <p:sp>
            <p:nvSpPr>
              <p:cNvPr id="9259" name="Text Box 48"/>
              <p:cNvSpPr txBox="1">
                <a:spLocks noChangeArrowheads="1"/>
              </p:cNvSpPr>
              <p:nvPr/>
            </p:nvSpPr>
            <p:spPr bwMode="auto">
              <a:xfrm>
                <a:off x="3273" y="201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3</a:t>
                </a:r>
                <a:endParaRPr lang="pt-BR" sz="1600" b="1"/>
              </a:p>
            </p:txBody>
          </p:sp>
        </p:grpSp>
        <p:grpSp>
          <p:nvGrpSpPr>
            <p:cNvPr id="9247" name="Group 49"/>
            <p:cNvGrpSpPr>
              <a:grpSpLocks/>
            </p:cNvGrpSpPr>
            <p:nvPr/>
          </p:nvGrpSpPr>
          <p:grpSpPr bwMode="auto">
            <a:xfrm>
              <a:off x="3561" y="1467"/>
              <a:ext cx="350" cy="212"/>
              <a:chOff x="3561" y="1467"/>
              <a:chExt cx="350" cy="212"/>
            </a:xfrm>
          </p:grpSpPr>
          <p:grpSp>
            <p:nvGrpSpPr>
              <p:cNvPr id="9248" name="Group 50"/>
              <p:cNvGrpSpPr>
                <a:grpSpLocks/>
              </p:cNvGrpSpPr>
              <p:nvPr/>
            </p:nvGrpSpPr>
            <p:grpSpPr bwMode="auto">
              <a:xfrm>
                <a:off x="3675" y="1500"/>
                <a:ext cx="236" cy="129"/>
                <a:chOff x="3675" y="1500"/>
                <a:chExt cx="236" cy="129"/>
              </a:xfrm>
            </p:grpSpPr>
            <p:grpSp>
              <p:nvGrpSpPr>
                <p:cNvPr id="9250" name="Group 51"/>
                <p:cNvGrpSpPr>
                  <a:grpSpLocks/>
                </p:cNvGrpSpPr>
                <p:nvPr/>
              </p:nvGrpSpPr>
              <p:grpSpPr bwMode="auto">
                <a:xfrm>
                  <a:off x="3688" y="1500"/>
                  <a:ext cx="223" cy="129"/>
                  <a:chOff x="3688" y="1500"/>
                  <a:chExt cx="223" cy="129"/>
                </a:xfrm>
              </p:grpSpPr>
              <p:sp>
                <p:nvSpPr>
                  <p:cNvPr id="9254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4" y="1500"/>
                    <a:ext cx="117" cy="5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55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88" y="1555"/>
                    <a:ext cx="106" cy="7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9251" name="Group 54"/>
                <p:cNvGrpSpPr>
                  <a:grpSpLocks/>
                </p:cNvGrpSpPr>
                <p:nvPr/>
              </p:nvGrpSpPr>
              <p:grpSpPr bwMode="auto">
                <a:xfrm>
                  <a:off x="3675" y="1500"/>
                  <a:ext cx="225" cy="129"/>
                  <a:chOff x="3675" y="1500"/>
                  <a:chExt cx="225" cy="129"/>
                </a:xfrm>
              </p:grpSpPr>
              <p:sp>
                <p:nvSpPr>
                  <p:cNvPr id="9252" name="Line 5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794" y="1555"/>
                    <a:ext cx="106" cy="7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53" name="Line 5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675" y="1500"/>
                    <a:ext cx="119" cy="5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9249" name="Text Box 57"/>
              <p:cNvSpPr txBox="1">
                <a:spLocks noChangeArrowheads="1"/>
              </p:cNvSpPr>
              <p:nvPr/>
            </p:nvSpPr>
            <p:spPr bwMode="auto">
              <a:xfrm>
                <a:off x="3561" y="1467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solidFill>
                      <a:srgbClr val="FF0000"/>
                    </a:solidFill>
                  </a:rPr>
                  <a:t>4</a:t>
                </a:r>
                <a:endParaRPr lang="pt-BR" sz="1600" b="1"/>
              </a:p>
            </p:txBody>
          </p:sp>
        </p:grpSp>
      </p:grpSp>
      <p:grpSp>
        <p:nvGrpSpPr>
          <p:cNvPr id="14" name="Group 58"/>
          <p:cNvGrpSpPr>
            <a:grpSpLocks/>
          </p:cNvGrpSpPr>
          <p:nvPr/>
        </p:nvGrpSpPr>
        <p:grpSpPr bwMode="auto">
          <a:xfrm>
            <a:off x="685800" y="4365625"/>
            <a:ext cx="4876800" cy="800100"/>
            <a:chOff x="432" y="2630"/>
            <a:chExt cx="3072" cy="504"/>
          </a:xfrm>
        </p:grpSpPr>
        <p:sp>
          <p:nvSpPr>
            <p:cNvPr id="9243" name="Text Box 59"/>
            <p:cNvSpPr txBox="1">
              <a:spLocks noChangeAspect="1" noChangeArrowheads="1"/>
            </p:cNvSpPr>
            <p:nvPr/>
          </p:nvSpPr>
          <p:spPr bwMode="auto">
            <a:xfrm>
              <a:off x="432" y="2630"/>
              <a:ext cx="307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3.</a:t>
              </a:r>
              <a:r>
                <a:rPr lang="pt-BR" sz="1500" b="1">
                  <a:solidFill>
                    <a:schemeClr val="accent2"/>
                  </a:solidFill>
                </a:rPr>
                <a:t> Constrói-se um ângulo de 60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 b="1">
                  <a:solidFill>
                    <a:schemeClr val="accent2"/>
                  </a:solidFill>
                </a:rPr>
                <a:t> no interior do </a:t>
              </a:r>
            </a:p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	</a:t>
              </a:r>
            </a:p>
          </p:txBody>
        </p:sp>
        <p:sp>
          <p:nvSpPr>
            <p:cNvPr id="9244" name="Rectangle 60"/>
            <p:cNvSpPr>
              <a:spLocks noChangeArrowheads="1"/>
            </p:cNvSpPr>
            <p:nvPr/>
          </p:nvSpPr>
          <p:spPr bwMode="auto">
            <a:xfrm>
              <a:off x="576" y="2832"/>
              <a:ext cx="2843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ângulo de 90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 b="1">
                  <a:solidFill>
                    <a:schemeClr val="accent2"/>
                  </a:solidFill>
                </a:rPr>
                <a:t>, dessa forma teremos um ângulo </a:t>
              </a:r>
            </a:p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chemeClr val="accent2"/>
                  </a:solidFill>
                </a:rPr>
                <a:t>de 60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 b="1">
                  <a:solidFill>
                    <a:schemeClr val="accent2"/>
                  </a:solidFill>
                </a:rPr>
                <a:t> e outro de 30</a:t>
              </a:r>
              <a:r>
                <a:rPr lang="pt-BR" sz="1500" b="1" baseline="30000">
                  <a:solidFill>
                    <a:schemeClr val="accent2"/>
                  </a:solidFill>
                </a:rPr>
                <a:t>o</a:t>
              </a:r>
              <a:r>
                <a:rPr lang="pt-BR" sz="1500" b="1">
                  <a:solidFill>
                    <a:schemeClr val="accent2"/>
                  </a:solidFill>
                </a:rPr>
                <a:t>.</a:t>
              </a:r>
            </a:p>
          </p:txBody>
        </p:sp>
      </p:grpSp>
      <p:sp>
        <p:nvSpPr>
          <p:cNvPr id="1234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350" name="AutoShape 6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351" name="AutoShape 6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232" name="AutoShape 6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9233" name="Group 65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9241" name="Line 66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2" name="Line 67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6" name="Group 68"/>
          <p:cNvGrpSpPr>
            <a:grpSpLocks/>
          </p:cNvGrpSpPr>
          <p:nvPr/>
        </p:nvGrpSpPr>
        <p:grpSpPr bwMode="auto">
          <a:xfrm>
            <a:off x="6003925" y="1358900"/>
            <a:ext cx="2671763" cy="2959100"/>
            <a:chOff x="3782" y="926"/>
            <a:chExt cx="1683" cy="1864"/>
          </a:xfrm>
        </p:grpSpPr>
        <p:sp>
          <p:nvSpPr>
            <p:cNvPr id="9238" name="Freeform 69"/>
            <p:cNvSpPr>
              <a:spLocks/>
            </p:cNvSpPr>
            <p:nvPr/>
          </p:nvSpPr>
          <p:spPr bwMode="auto">
            <a:xfrm>
              <a:off x="3782" y="1166"/>
              <a:ext cx="452" cy="1624"/>
            </a:xfrm>
            <a:custGeom>
              <a:avLst/>
              <a:gdLst>
                <a:gd name="T0" fmla="*/ 3646 w 3646"/>
                <a:gd name="T1" fmla="*/ 35 h 13116"/>
                <a:gd name="T2" fmla="*/ 176 w 3646"/>
                <a:gd name="T3" fmla="*/ 12981 h 13116"/>
                <a:gd name="T4" fmla="*/ 0 w 3646"/>
                <a:gd name="T5" fmla="*/ 13116 h 13116"/>
                <a:gd name="T6" fmla="*/ 3515 w 3646"/>
                <a:gd name="T7" fmla="*/ 0 h 13116"/>
                <a:gd name="T8" fmla="*/ 3646 w 3646"/>
                <a:gd name="T9" fmla="*/ 35 h 13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46"/>
                <a:gd name="T16" fmla="*/ 0 h 13116"/>
                <a:gd name="T17" fmla="*/ 3646 w 3646"/>
                <a:gd name="T18" fmla="*/ 13116 h 13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46" h="13116">
                  <a:moveTo>
                    <a:pt x="3646" y="35"/>
                  </a:moveTo>
                  <a:lnTo>
                    <a:pt x="176" y="12981"/>
                  </a:lnTo>
                  <a:lnTo>
                    <a:pt x="0" y="13116"/>
                  </a:lnTo>
                  <a:lnTo>
                    <a:pt x="3515" y="0"/>
                  </a:lnTo>
                  <a:lnTo>
                    <a:pt x="3646" y="3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9" name="Freeform 70"/>
            <p:cNvSpPr>
              <a:spLocks/>
            </p:cNvSpPr>
            <p:nvPr/>
          </p:nvSpPr>
          <p:spPr bwMode="auto">
            <a:xfrm>
              <a:off x="3782" y="2774"/>
              <a:ext cx="1683" cy="16"/>
            </a:xfrm>
            <a:custGeom>
              <a:avLst/>
              <a:gdLst>
                <a:gd name="T0" fmla="*/ 176 w 13582"/>
                <a:gd name="T1" fmla="*/ 0 h 135"/>
                <a:gd name="T2" fmla="*/ 13582 w 13582"/>
                <a:gd name="T3" fmla="*/ 0 h 135"/>
                <a:gd name="T4" fmla="*/ 13582 w 13582"/>
                <a:gd name="T5" fmla="*/ 135 h 135"/>
                <a:gd name="T6" fmla="*/ 0 w 13582"/>
                <a:gd name="T7" fmla="*/ 135 h 135"/>
                <a:gd name="T8" fmla="*/ 176 w 1358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82"/>
                <a:gd name="T16" fmla="*/ 0 h 135"/>
                <a:gd name="T17" fmla="*/ 13582 w 13582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82" h="135">
                  <a:moveTo>
                    <a:pt x="176" y="0"/>
                  </a:moveTo>
                  <a:lnTo>
                    <a:pt x="13582" y="0"/>
                  </a:lnTo>
                  <a:lnTo>
                    <a:pt x="13582" y="135"/>
                  </a:lnTo>
                  <a:lnTo>
                    <a:pt x="0" y="135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40" name="Text Box 71"/>
            <p:cNvSpPr txBox="1">
              <a:spLocks noChangeArrowheads="1"/>
            </p:cNvSpPr>
            <p:nvPr/>
          </p:nvSpPr>
          <p:spPr bwMode="auto">
            <a:xfrm>
              <a:off x="4134" y="926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pic>
        <p:nvPicPr>
          <p:cNvPr id="12360" name="Picture 7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1" name="Picture 73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2" name="Picture 74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250" fill="hold"/>
                                        <p:tgtEl>
                                          <p:spTgt spid="12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0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0"/>
                </p:tgtEl>
              </p:cMediaNode>
            </p:audio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250" fill="hold"/>
                                        <p:tgtEl>
                                          <p:spTgt spid="123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0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0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250" fill="hold"/>
                                        <p:tgtEl>
                                          <p:spTgt spid="123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1"/>
                  </p:tgtEl>
                </p:cond>
              </p:nextCondLst>
            </p:seq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1"/>
                </p:tgtEl>
              </p:cMediaNode>
            </p:audio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50" fill="hold"/>
                                        <p:tgtEl>
                                          <p:spTgt spid="12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2"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2"/>
                </p:tgtEl>
              </p:cMediaNode>
            </p:audio>
          </p:childTnLst>
        </p:cTn>
      </p:par>
    </p:tnLst>
    <p:bldLst>
      <p:bldP spid="12295" grpId="0" animBg="1"/>
      <p:bldP spid="12304" grpId="0" build="p" autoUpdateAnimBg="0"/>
      <p:bldP spid="12305" grpId="0" build="p" autoUpdateAnimBg="0"/>
      <p:bldP spid="12306" grpId="0" build="p" autoUpdateAnimBg="0"/>
      <p:bldP spid="1230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6324600" y="6162675"/>
            <a:ext cx="2805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68838" y="1724025"/>
            <a:ext cx="2325687" cy="2619375"/>
            <a:chOff x="2941" y="929"/>
            <a:chExt cx="1465" cy="1650"/>
          </a:xfrm>
        </p:grpSpPr>
        <p:sp>
          <p:nvSpPr>
            <p:cNvPr id="10277" name="Line 4"/>
            <p:cNvSpPr>
              <a:spLocks noChangeShapeType="1"/>
            </p:cNvSpPr>
            <p:nvPr/>
          </p:nvSpPr>
          <p:spPr bwMode="auto">
            <a:xfrm flipV="1">
              <a:off x="3500" y="929"/>
              <a:ext cx="882" cy="142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278" name="Group 5"/>
            <p:cNvGrpSpPr>
              <a:grpSpLocks/>
            </p:cNvGrpSpPr>
            <p:nvPr/>
          </p:nvGrpSpPr>
          <p:grpSpPr bwMode="auto">
            <a:xfrm>
              <a:off x="2941" y="1467"/>
              <a:ext cx="1465" cy="1112"/>
              <a:chOff x="3334" y="1236"/>
              <a:chExt cx="1377" cy="1045"/>
            </a:xfrm>
          </p:grpSpPr>
          <p:grpSp>
            <p:nvGrpSpPr>
              <p:cNvPr id="10279" name="Group 6"/>
              <p:cNvGrpSpPr>
                <a:grpSpLocks/>
              </p:cNvGrpSpPr>
              <p:nvPr/>
            </p:nvGrpSpPr>
            <p:grpSpPr bwMode="auto">
              <a:xfrm>
                <a:off x="3334" y="1413"/>
                <a:ext cx="1377" cy="868"/>
                <a:chOff x="3334" y="1413"/>
                <a:chExt cx="1377" cy="868"/>
              </a:xfrm>
            </p:grpSpPr>
            <p:grpSp>
              <p:nvGrpSpPr>
                <p:cNvPr id="10285" name="Group 7"/>
                <p:cNvGrpSpPr>
                  <a:grpSpLocks/>
                </p:cNvGrpSpPr>
                <p:nvPr/>
              </p:nvGrpSpPr>
              <p:grpSpPr bwMode="auto">
                <a:xfrm>
                  <a:off x="3334" y="1413"/>
                  <a:ext cx="1226" cy="714"/>
                  <a:chOff x="3334" y="1413"/>
                  <a:chExt cx="1226" cy="714"/>
                </a:xfrm>
              </p:grpSpPr>
              <p:sp>
                <p:nvSpPr>
                  <p:cNvPr id="10287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59" y="2010"/>
                    <a:ext cx="1" cy="117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88" name="Line 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537" y="1895"/>
                    <a:ext cx="23" cy="11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89" name="Line 1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94" y="1785"/>
                    <a:ext cx="43" cy="11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0" name="Line 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30" y="1684"/>
                    <a:ext cx="64" cy="101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1" name="Line 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348" y="1596"/>
                    <a:ext cx="82" cy="88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2" name="Line 1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50" y="1522"/>
                    <a:ext cx="98" cy="7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3" name="Line 1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39" y="1467"/>
                    <a:ext cx="111" cy="5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4" name="Line 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20" y="1429"/>
                    <a:ext cx="119" cy="38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5" name="Line 1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96" y="1413"/>
                    <a:ext cx="124" cy="16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6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70" y="1413"/>
                    <a:ext cx="126" cy="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7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47" y="1417"/>
                    <a:ext cx="123" cy="2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8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31" y="1442"/>
                    <a:ext cx="116" cy="45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99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26" y="1487"/>
                    <a:ext cx="105" cy="64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300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34" y="1551"/>
                    <a:ext cx="92" cy="8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02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18" y="2046"/>
                  <a:ext cx="193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2000" b="1">
                      <a:solidFill>
                        <a:srgbClr val="FF0000"/>
                      </a:solidFill>
                    </a:rPr>
                    <a:t>1</a:t>
                  </a:r>
                  <a:endParaRPr lang="pt-BR" sz="2400">
                    <a:latin typeface="Times New Roman" charset="0"/>
                  </a:endParaRPr>
                </a:p>
              </p:txBody>
            </p:sp>
          </p:grpSp>
          <p:grpSp>
            <p:nvGrpSpPr>
              <p:cNvPr id="10280" name="Group 23"/>
              <p:cNvGrpSpPr>
                <a:grpSpLocks/>
              </p:cNvGrpSpPr>
              <p:nvPr/>
            </p:nvGrpSpPr>
            <p:grpSpPr bwMode="auto">
              <a:xfrm>
                <a:off x="4073" y="1236"/>
                <a:ext cx="254" cy="332"/>
                <a:chOff x="4073" y="1236"/>
                <a:chExt cx="254" cy="332"/>
              </a:xfrm>
            </p:grpSpPr>
            <p:grpSp>
              <p:nvGrpSpPr>
                <p:cNvPr id="10281" name="Group 24"/>
                <p:cNvGrpSpPr>
                  <a:grpSpLocks/>
                </p:cNvGrpSpPr>
                <p:nvPr/>
              </p:nvGrpSpPr>
              <p:grpSpPr bwMode="auto">
                <a:xfrm>
                  <a:off x="4105" y="1450"/>
                  <a:ext cx="222" cy="118"/>
                  <a:chOff x="4105" y="1450"/>
                  <a:chExt cx="222" cy="118"/>
                </a:xfrm>
              </p:grpSpPr>
              <p:sp>
                <p:nvSpPr>
                  <p:cNvPr id="10283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11" y="1450"/>
                    <a:ext cx="116" cy="50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84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05" y="1500"/>
                    <a:ext cx="106" cy="68"/>
                  </a:xfrm>
                  <a:prstGeom prst="line">
                    <a:avLst/>
                  </a:prstGeom>
                  <a:noFill/>
                  <a:ln w="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028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073" y="1236"/>
                  <a:ext cx="192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2000" b="1">
                      <a:solidFill>
                        <a:srgbClr val="FF0000"/>
                      </a:solidFill>
                    </a:rPr>
                    <a:t>2</a:t>
                  </a:r>
                  <a:endParaRPr lang="pt-BR" sz="2400">
                    <a:latin typeface="Times New Roman" charset="0"/>
                  </a:endParaRPr>
                </a:p>
              </p:txBody>
            </p:sp>
          </p:grpSp>
        </p:grp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4144963" y="1704975"/>
            <a:ext cx="1411287" cy="2274888"/>
            <a:chOff x="2611" y="917"/>
            <a:chExt cx="889" cy="1433"/>
          </a:xfrm>
        </p:grpSpPr>
        <p:sp>
          <p:nvSpPr>
            <p:cNvPr id="10271" name="Line 29"/>
            <p:cNvSpPr>
              <a:spLocks noChangeShapeType="1"/>
            </p:cNvSpPr>
            <p:nvPr/>
          </p:nvSpPr>
          <p:spPr bwMode="auto">
            <a:xfrm flipH="1" flipV="1">
              <a:off x="2611" y="917"/>
              <a:ext cx="889" cy="143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272" name="Group 30"/>
            <p:cNvGrpSpPr>
              <a:grpSpLocks/>
            </p:cNvGrpSpPr>
            <p:nvPr/>
          </p:nvGrpSpPr>
          <p:grpSpPr bwMode="auto">
            <a:xfrm>
              <a:off x="2873" y="1575"/>
              <a:ext cx="265" cy="299"/>
              <a:chOff x="3270" y="1338"/>
              <a:chExt cx="249" cy="281"/>
            </a:xfrm>
          </p:grpSpPr>
          <p:grpSp>
            <p:nvGrpSpPr>
              <p:cNvPr id="10273" name="Group 31"/>
              <p:cNvGrpSpPr>
                <a:grpSpLocks/>
              </p:cNvGrpSpPr>
              <p:nvPr/>
            </p:nvGrpSpPr>
            <p:grpSpPr bwMode="auto">
              <a:xfrm>
                <a:off x="3507" y="1380"/>
                <a:ext cx="12" cy="239"/>
                <a:chOff x="3507" y="1380"/>
                <a:chExt cx="12" cy="239"/>
              </a:xfrm>
            </p:grpSpPr>
            <p:sp>
              <p:nvSpPr>
                <p:cNvPr id="10275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507" y="1380"/>
                  <a:ext cx="12" cy="120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76" name="Line 33"/>
                <p:cNvSpPr>
                  <a:spLocks noChangeShapeType="1"/>
                </p:cNvSpPr>
                <p:nvPr/>
              </p:nvSpPr>
              <p:spPr bwMode="auto">
                <a:xfrm>
                  <a:off x="3507" y="1500"/>
                  <a:ext cx="12" cy="119"/>
                </a:xfrm>
                <a:prstGeom prst="line">
                  <a:avLst/>
                </a:prstGeom>
                <a:noFill/>
                <a:ln w="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3270" y="1338"/>
                <a:ext cx="19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2000" b="1">
                    <a:solidFill>
                      <a:srgbClr val="FF0000"/>
                    </a:solidFill>
                  </a:rPr>
                  <a:t>3</a:t>
                </a:r>
                <a:endParaRPr lang="pt-BR" sz="2400">
                  <a:latin typeface="Times New Roman" charset="0"/>
                </a:endParaRPr>
              </a:p>
            </p:txBody>
          </p:sp>
        </p:grpSp>
      </p:grpSp>
      <p:sp>
        <p:nvSpPr>
          <p:cNvPr id="10245" name="Text Box 35"/>
          <p:cNvSpPr txBox="1">
            <a:spLocks noChangeAspect="1" noChangeArrowheads="1"/>
          </p:cNvSpPr>
          <p:nvPr/>
        </p:nvSpPr>
        <p:spPr bwMode="auto">
          <a:xfrm>
            <a:off x="0" y="684213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7. CONSTRUIR UM ÂNGULO DE 120</a:t>
            </a:r>
            <a:r>
              <a:rPr lang="pt-BR" sz="1600" b="1" i="1" baseline="30000">
                <a:solidFill>
                  <a:srgbClr val="FF0000"/>
                </a:solidFill>
                <a:latin typeface="Arial Black" pitchFamily="34" charset="0"/>
              </a:rPr>
              <a:t>O</a:t>
            </a:r>
            <a:r>
              <a:rPr lang="pt-BR" sz="1600" b="1" i="1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pt-BR" sz="2000" b="1" i="1">
              <a:solidFill>
                <a:srgbClr val="FF0000"/>
              </a:solidFill>
              <a:latin typeface="Arial Black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1400" b="1" i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609600" y="4187825"/>
            <a:ext cx="36941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1.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Seja dado o segmento de reta OB.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609600" y="4552950"/>
            <a:ext cx="7269163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2.</a:t>
            </a:r>
            <a:r>
              <a:rPr lang="pt-BR" sz="1500"/>
              <a:t> </a:t>
            </a:r>
            <a:r>
              <a:rPr lang="pt-BR" sz="1500" b="1">
                <a:solidFill>
                  <a:srgbClr val="0000FF"/>
                </a:solidFill>
              </a:rPr>
              <a:t>Constrói-se um ângulo de 60</a:t>
            </a:r>
            <a:r>
              <a:rPr lang="pt-BR" sz="1500" b="1" baseline="30000">
                <a:solidFill>
                  <a:srgbClr val="0000FF"/>
                </a:solidFill>
              </a:rPr>
              <a:t>o</a:t>
            </a:r>
            <a:r>
              <a:rPr lang="pt-BR" sz="1500" b="1">
                <a:solidFill>
                  <a:srgbClr val="0000FF"/>
                </a:solidFill>
              </a:rPr>
              <a:t>, obtendo-se os pontos 1-2.</a:t>
            </a:r>
          </a:p>
          <a:p>
            <a:pPr eaLnBrk="0" hangingPunct="0">
              <a:spcBef>
                <a:spcPct val="50000"/>
              </a:spcBef>
            </a:pPr>
            <a:endParaRPr lang="pt-BR" sz="1400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615950" y="5559425"/>
            <a:ext cx="594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500" b="1">
                <a:solidFill>
                  <a:srgbClr val="FF0000"/>
                </a:solidFill>
              </a:rPr>
              <a:t>4.</a:t>
            </a:r>
            <a:r>
              <a:rPr lang="pt-BR" sz="1500">
                <a:solidFill>
                  <a:schemeClr val="accent2"/>
                </a:solidFill>
              </a:rPr>
              <a:t> </a:t>
            </a:r>
            <a:r>
              <a:rPr lang="pt-BR" sz="1500" b="1">
                <a:solidFill>
                  <a:srgbClr val="0000FF"/>
                </a:solidFill>
              </a:rPr>
              <a:t>Obtendo-se um ângulo de 120</a:t>
            </a:r>
            <a:r>
              <a:rPr lang="pt-BR" sz="1500" b="1" baseline="30000">
                <a:solidFill>
                  <a:srgbClr val="0000FF"/>
                </a:solidFill>
              </a:rPr>
              <a:t>o</a:t>
            </a:r>
            <a:r>
              <a:rPr lang="pt-BR" sz="1500" b="1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5199063" y="3763963"/>
            <a:ext cx="3463925" cy="528637"/>
            <a:chOff x="3648" y="1938"/>
            <a:chExt cx="2050" cy="313"/>
          </a:xfrm>
        </p:grpSpPr>
        <p:sp>
          <p:nvSpPr>
            <p:cNvPr id="10268" name="Line 40"/>
            <p:cNvSpPr>
              <a:spLocks noChangeShapeType="1"/>
            </p:cNvSpPr>
            <p:nvPr/>
          </p:nvSpPr>
          <p:spPr bwMode="auto">
            <a:xfrm flipH="1">
              <a:off x="3859" y="2066"/>
              <a:ext cx="1657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269" name="Text Box 41"/>
            <p:cNvSpPr txBox="1">
              <a:spLocks noChangeArrowheads="1"/>
            </p:cNvSpPr>
            <p:nvPr/>
          </p:nvSpPr>
          <p:spPr bwMode="auto">
            <a:xfrm>
              <a:off x="5480" y="1938"/>
              <a:ext cx="21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B</a:t>
              </a:r>
              <a:endParaRPr lang="pt-BR" sz="2400">
                <a:latin typeface="Times New Roman" charset="0"/>
              </a:endParaRPr>
            </a:p>
          </p:txBody>
        </p:sp>
        <p:sp>
          <p:nvSpPr>
            <p:cNvPr id="10270" name="Text Box 42"/>
            <p:cNvSpPr txBox="1">
              <a:spLocks noChangeArrowheads="1"/>
            </p:cNvSpPr>
            <p:nvPr/>
          </p:nvSpPr>
          <p:spPr bwMode="auto">
            <a:xfrm>
              <a:off x="3648" y="2016"/>
              <a:ext cx="22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O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3962400" y="1381125"/>
            <a:ext cx="4392613" cy="2613025"/>
            <a:chOff x="2496" y="713"/>
            <a:chExt cx="2767" cy="1646"/>
          </a:xfrm>
        </p:grpSpPr>
        <p:grpSp>
          <p:nvGrpSpPr>
            <p:cNvPr id="10264" name="Group 44"/>
            <p:cNvGrpSpPr>
              <a:grpSpLocks/>
            </p:cNvGrpSpPr>
            <p:nvPr/>
          </p:nvGrpSpPr>
          <p:grpSpPr bwMode="auto">
            <a:xfrm>
              <a:off x="2611" y="925"/>
              <a:ext cx="2652" cy="1434"/>
              <a:chOff x="1293" y="1346"/>
              <a:chExt cx="2337" cy="1358"/>
            </a:xfrm>
          </p:grpSpPr>
          <p:sp>
            <p:nvSpPr>
              <p:cNvPr id="10266" name="Freeform 45"/>
              <p:cNvSpPr>
                <a:spLocks/>
              </p:cNvSpPr>
              <p:nvPr/>
            </p:nvSpPr>
            <p:spPr bwMode="auto">
              <a:xfrm>
                <a:off x="2071" y="2688"/>
                <a:ext cx="1559" cy="16"/>
              </a:xfrm>
              <a:custGeom>
                <a:avLst/>
                <a:gdLst>
                  <a:gd name="T0" fmla="*/ 14023 w 14023"/>
                  <a:gd name="T1" fmla="*/ 140 h 140"/>
                  <a:gd name="T2" fmla="*/ 0 w 14023"/>
                  <a:gd name="T3" fmla="*/ 140 h 140"/>
                  <a:gd name="T4" fmla="*/ 81 w 14023"/>
                  <a:gd name="T5" fmla="*/ 0 h 140"/>
                  <a:gd name="T6" fmla="*/ 14023 w 14023"/>
                  <a:gd name="T7" fmla="*/ 0 h 140"/>
                  <a:gd name="T8" fmla="*/ 14023 w 14023"/>
                  <a:gd name="T9" fmla="*/ 14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023"/>
                  <a:gd name="T16" fmla="*/ 0 h 140"/>
                  <a:gd name="T17" fmla="*/ 14023 w 14023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023" h="140">
                    <a:moveTo>
                      <a:pt x="14023" y="140"/>
                    </a:moveTo>
                    <a:lnTo>
                      <a:pt x="0" y="140"/>
                    </a:lnTo>
                    <a:lnTo>
                      <a:pt x="81" y="0"/>
                    </a:lnTo>
                    <a:lnTo>
                      <a:pt x="14023" y="0"/>
                    </a:lnTo>
                    <a:lnTo>
                      <a:pt x="14023" y="14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67" name="Freeform 46"/>
              <p:cNvSpPr>
                <a:spLocks/>
              </p:cNvSpPr>
              <p:nvPr/>
            </p:nvSpPr>
            <p:spPr bwMode="auto">
              <a:xfrm>
                <a:off x="1293" y="1346"/>
                <a:ext cx="787" cy="1358"/>
              </a:xfrm>
              <a:custGeom>
                <a:avLst/>
                <a:gdLst>
                  <a:gd name="T0" fmla="*/ 7010 w 7091"/>
                  <a:gd name="T1" fmla="*/ 12214 h 12214"/>
                  <a:gd name="T2" fmla="*/ 0 w 7091"/>
                  <a:gd name="T3" fmla="*/ 70 h 12214"/>
                  <a:gd name="T4" fmla="*/ 121 w 7091"/>
                  <a:gd name="T5" fmla="*/ 0 h 12214"/>
                  <a:gd name="T6" fmla="*/ 7091 w 7091"/>
                  <a:gd name="T7" fmla="*/ 12074 h 12214"/>
                  <a:gd name="T8" fmla="*/ 7010 w 7091"/>
                  <a:gd name="T9" fmla="*/ 12214 h 122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91"/>
                  <a:gd name="T16" fmla="*/ 0 h 12214"/>
                  <a:gd name="T17" fmla="*/ 7091 w 7091"/>
                  <a:gd name="T18" fmla="*/ 12214 h 122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91" h="12214">
                    <a:moveTo>
                      <a:pt x="7010" y="12214"/>
                    </a:moveTo>
                    <a:lnTo>
                      <a:pt x="0" y="70"/>
                    </a:lnTo>
                    <a:lnTo>
                      <a:pt x="121" y="0"/>
                    </a:lnTo>
                    <a:lnTo>
                      <a:pt x="7091" y="12074"/>
                    </a:lnTo>
                    <a:lnTo>
                      <a:pt x="7010" y="122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265" name="Text Box 47"/>
            <p:cNvSpPr txBox="1">
              <a:spLocks noChangeArrowheads="1"/>
            </p:cNvSpPr>
            <p:nvPr/>
          </p:nvSpPr>
          <p:spPr bwMode="auto">
            <a:xfrm>
              <a:off x="2496" y="71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rgbClr val="FF0000"/>
                  </a:solidFill>
                </a:rPr>
                <a:t>A</a:t>
              </a:r>
              <a:endParaRPr lang="pt-BR" sz="2400">
                <a:latin typeface="Times New Roman" charset="0"/>
              </a:endParaRPr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609600" y="4949825"/>
            <a:ext cx="6659563" cy="571500"/>
            <a:chOff x="384" y="2928"/>
            <a:chExt cx="4195" cy="360"/>
          </a:xfrm>
        </p:grpSpPr>
        <p:sp>
          <p:nvSpPr>
            <p:cNvPr id="10262" name="Text Box 49"/>
            <p:cNvSpPr txBox="1">
              <a:spLocks noChangeArrowheads="1"/>
            </p:cNvSpPr>
            <p:nvPr/>
          </p:nvSpPr>
          <p:spPr bwMode="auto">
            <a:xfrm>
              <a:off x="384" y="2928"/>
              <a:ext cx="419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500" b="1">
                  <a:solidFill>
                    <a:srgbClr val="FF0000"/>
                  </a:solidFill>
                </a:rPr>
                <a:t>3.</a:t>
              </a:r>
              <a:r>
                <a:rPr lang="pt-BR" sz="1500"/>
                <a:t> </a:t>
              </a:r>
              <a:r>
                <a:rPr lang="pt-BR" sz="1500" b="1">
                  <a:solidFill>
                    <a:srgbClr val="0000FF"/>
                  </a:solidFill>
                </a:rPr>
                <a:t>Com centro em 2 e com a mesma abertura marca-se o ponto 3, </a:t>
              </a:r>
            </a:p>
            <a:p>
              <a:pPr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pt-BR" sz="1500" b="1">
                  <a:solidFill>
                    <a:srgbClr val="0000FF"/>
                  </a:solidFill>
                </a:rPr>
                <a:t>    </a:t>
              </a:r>
            </a:p>
          </p:txBody>
        </p:sp>
        <p:sp>
          <p:nvSpPr>
            <p:cNvPr id="10263" name="Rectangle 50"/>
            <p:cNvSpPr>
              <a:spLocks noChangeArrowheads="1"/>
            </p:cNvSpPr>
            <p:nvPr/>
          </p:nvSpPr>
          <p:spPr bwMode="auto">
            <a:xfrm>
              <a:off x="528" y="3072"/>
              <a:ext cx="23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500" b="1">
                  <a:solidFill>
                    <a:srgbClr val="0000FF"/>
                  </a:solidFill>
                </a:rPr>
                <a:t>construindo assim dois ângulos de 60</a:t>
              </a:r>
              <a:r>
                <a:rPr lang="pt-BR" sz="1500" b="1" baseline="30000">
                  <a:solidFill>
                    <a:srgbClr val="0000FF"/>
                  </a:solidFill>
                </a:rPr>
                <a:t>O</a:t>
              </a:r>
              <a:r>
                <a:rPr lang="pt-BR" sz="1500" b="1">
                  <a:solidFill>
                    <a:srgbClr val="0000FF"/>
                  </a:solidFill>
                </a:rPr>
                <a:t>.</a:t>
              </a:r>
            </a:p>
          </p:txBody>
        </p:sp>
      </p:grpSp>
      <p:sp>
        <p:nvSpPr>
          <p:cNvPr id="13363" name="AutoShape 5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62875" y="6248400"/>
            <a:ext cx="381000" cy="304800"/>
          </a:xfrm>
          <a:prstGeom prst="actionButtonBackPrevious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364" name="AutoShape 5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7275" y="6248400"/>
            <a:ext cx="381000" cy="304800"/>
          </a:xfrm>
          <a:prstGeom prst="actionButtonForwardNext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365" name="AutoShape 5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0075" y="6248400"/>
            <a:ext cx="381000" cy="304800"/>
          </a:xfrm>
          <a:prstGeom prst="actionButtonHome">
            <a:avLst/>
          </a:prstGeom>
          <a:gradFill rotWithShape="0">
            <a:gsLst>
              <a:gs pos="0">
                <a:srgbClr val="FFFFCC">
                  <a:gamma/>
                  <a:shade val="46275"/>
                  <a:invGamma/>
                </a:srgbClr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55" name="AutoShape 5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248400"/>
            <a:ext cx="1295400" cy="304800"/>
          </a:xfrm>
          <a:prstGeom prst="actionButtonBlank">
            <a:avLst/>
          </a:prstGeom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1200" b="1" i="1">
                <a:solidFill>
                  <a:srgbClr val="FF0000"/>
                </a:solidFill>
              </a:rPr>
              <a:t>Início / Aula</a:t>
            </a:r>
          </a:p>
        </p:txBody>
      </p:sp>
      <p:grpSp>
        <p:nvGrpSpPr>
          <p:cNvPr id="10256" name="Group 55"/>
          <p:cNvGrpSpPr>
            <a:grpSpLocks/>
          </p:cNvGrpSpPr>
          <p:nvPr/>
        </p:nvGrpSpPr>
        <p:grpSpPr bwMode="auto">
          <a:xfrm>
            <a:off x="0" y="152400"/>
            <a:ext cx="9144000" cy="6553200"/>
            <a:chOff x="0" y="96"/>
            <a:chExt cx="5760" cy="4128"/>
          </a:xfrm>
        </p:grpSpPr>
        <p:sp>
          <p:nvSpPr>
            <p:cNvPr id="10260" name="Line 56"/>
            <p:cNvSpPr>
              <a:spLocks noChangeShapeType="1"/>
            </p:cNvSpPr>
            <p:nvPr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61" name="Line 57"/>
            <p:cNvSpPr>
              <a:spLocks noChangeShapeType="1"/>
            </p:cNvSpPr>
            <p:nvPr/>
          </p:nvSpPr>
          <p:spPr bwMode="auto">
            <a:xfrm>
              <a:off x="0" y="96"/>
              <a:ext cx="5760" cy="0"/>
            </a:xfrm>
            <a:prstGeom prst="line">
              <a:avLst/>
            </a:prstGeom>
            <a:noFill/>
            <a:ln w="101600" cmpd="thickThin">
              <a:solidFill>
                <a:srgbClr val="FFCC66"/>
              </a:solidFill>
              <a:round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13370" name="Picture 58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1454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1" name="Picture 59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8602663" y="6162675"/>
            <a:ext cx="746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2" name="Picture 60">
            <a:hlinkClick r:id="" action="ppaction://ole?verb=0"/>
            <a:hlinkHover r:id="" action="ppaction://ole?verb=0"/>
          </p:cNvPr>
          <p:cNvPicPr>
            <a:picLocks noRot="1" noChangeAspect="1" noChangeArrowheads="1"/>
          </p:cNvPicPr>
          <p:nvPr>
            <a:wavAudioFile r:embed="rId1" name="MA.WAV"/>
          </p:nvPr>
        </p:nvPicPr>
        <p:blipFill>
          <a:blip r:embed="rId4" cstate="print"/>
          <a:srcRect r="81482" b="81404"/>
          <a:stretch>
            <a:fillRect/>
          </a:stretch>
        </p:blipFill>
        <p:spPr bwMode="auto">
          <a:xfrm>
            <a:off x="7693025" y="6162675"/>
            <a:ext cx="746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- Restaurar aci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250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4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4"/>
                </p:tgtEl>
              </p:cMediaNode>
            </p:audio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50" fill="hold"/>
                                        <p:tgtEl>
                                          <p:spTgt spid="133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70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70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250" fill="hold"/>
                                        <p:tgtEl>
                                          <p:spTgt spid="13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71"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71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50" fill="hold"/>
                                        <p:tgtEl>
                                          <p:spTgt spid="13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72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72"/>
                </p:tgtEl>
              </p:cMediaNode>
            </p:audio>
          </p:childTnLst>
        </p:cTn>
      </p:par>
    </p:tnLst>
    <p:bldLst>
      <p:bldP spid="13348" grpId="0" build="p" autoUpdateAnimBg="0"/>
      <p:bldP spid="13349" grpId="0" build="p" autoUpdateAnimBg="0"/>
      <p:bldP spid="13350" grpId="0" build="p" autoUpdateAnimBg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1299</Words>
  <Application>Microsoft Office PowerPoint</Application>
  <PresentationFormat>Apresentação na tela (4:3)</PresentationFormat>
  <Paragraphs>271</Paragraphs>
  <Slides>14</Slides>
  <Notes>1</Notes>
  <HiddenSlides>0</HiddenSlides>
  <MMClips>69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Arial Rounded MT Bold</vt:lpstr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Marco Antonio Barros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Amelia Panet</dc:creator>
  <cp:lastModifiedBy>Altamir</cp:lastModifiedBy>
  <cp:revision>1</cp:revision>
  <dcterms:created xsi:type="dcterms:W3CDTF">2009-05-21T18:34:17Z</dcterms:created>
  <dcterms:modified xsi:type="dcterms:W3CDTF">2014-11-04T23:20:25Z</dcterms:modified>
</cp:coreProperties>
</file>