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98" r:id="rId2"/>
    <p:sldId id="299" r:id="rId3"/>
    <p:sldId id="256" r:id="rId4"/>
    <p:sldId id="257" r:id="rId5"/>
    <p:sldId id="279" r:id="rId6"/>
    <p:sldId id="258" r:id="rId7"/>
    <p:sldId id="259" r:id="rId8"/>
    <p:sldId id="260" r:id="rId9"/>
    <p:sldId id="261" r:id="rId10"/>
    <p:sldId id="262" r:id="rId11"/>
    <p:sldId id="274" r:id="rId12"/>
    <p:sldId id="275" r:id="rId13"/>
    <p:sldId id="276" r:id="rId14"/>
    <p:sldId id="277" r:id="rId15"/>
    <p:sldId id="263" r:id="rId16"/>
    <p:sldId id="264" r:id="rId17"/>
    <p:sldId id="265" r:id="rId18"/>
    <p:sldId id="266" r:id="rId19"/>
    <p:sldId id="269" r:id="rId20"/>
    <p:sldId id="270" r:id="rId21"/>
    <p:sldId id="267" r:id="rId22"/>
    <p:sldId id="295" r:id="rId23"/>
    <p:sldId id="286" r:id="rId24"/>
    <p:sldId id="281" r:id="rId25"/>
    <p:sldId id="287" r:id="rId26"/>
    <p:sldId id="282" r:id="rId27"/>
    <p:sldId id="283" r:id="rId28"/>
    <p:sldId id="284" r:id="rId29"/>
    <p:sldId id="285" r:id="rId30"/>
    <p:sldId id="291" r:id="rId31"/>
    <p:sldId id="288" r:id="rId32"/>
    <p:sldId id="290" r:id="rId33"/>
    <p:sldId id="292" r:id="rId34"/>
    <p:sldId id="293" r:id="rId35"/>
    <p:sldId id="296" r:id="rId36"/>
    <p:sldId id="297" r:id="rId37"/>
    <p:sldId id="294" r:id="rId38"/>
    <p:sldId id="289" r:id="rId3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39933"/>
    <a:srgbClr val="96969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96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6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0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897E20-5199-44AB-8731-C4FD88C346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FBEDD-084E-431D-AE5C-73A60B627F2D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FCB80-C9EF-429F-8160-C6B1C9B80075}" type="slidenum">
              <a:rPr lang="pt-BR" smtClean="0"/>
              <a:pPr/>
              <a:t>36</a:t>
            </a:fld>
            <a:endParaRPr lang="pt-BR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B802F-6E18-4493-9447-A3D108F59BF1}" type="slidenum">
              <a:rPr lang="pt-BR" smtClean="0"/>
              <a:pPr/>
              <a:t>37</a:t>
            </a:fld>
            <a:endParaRPr lang="pt-BR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DFE786-2895-4412-8372-AD424DA8FAA4}" type="slidenum">
              <a:rPr lang="pt-BR" smtClean="0"/>
              <a:pPr/>
              <a:t>38</a:t>
            </a:fld>
            <a:endParaRPr lang="pt-BR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9AC38-EC74-402A-BA6C-860F3D712C49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C5F602-75D9-4511-880E-91FEE2E60CBE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A14C1-4392-4619-B677-E2B2FEA80416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941ED-D3CB-41D9-9892-A35B74ADAC94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10839-1D86-4EF3-AFAD-1893186013ED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1AA67-B11F-4C2E-B03B-E1B0BE87F447}" type="slidenum">
              <a:rPr lang="pt-BR" smtClean="0"/>
              <a:pPr/>
              <a:t>33</a:t>
            </a:fld>
            <a:endParaRPr lang="pt-BR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A1B2EA-DB42-45C3-AB4A-245B41813D1D}" type="slidenum">
              <a:rPr lang="pt-BR" smtClean="0"/>
              <a:pPr/>
              <a:t>34</a:t>
            </a:fld>
            <a:endParaRPr lang="pt-BR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FC3D0-3BD2-49BB-9DC6-79F6EC7D2DCA}" type="slidenum">
              <a:rPr lang="pt-BR" smtClean="0"/>
              <a:pPr/>
              <a:t>35</a:t>
            </a:fld>
            <a:endParaRPr lang="pt-BR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tângulo de cantos arredondados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A27B1-B6AC-4CDD-8234-E373CCE79B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EB54-4658-47BC-A770-73EAB43B96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AFFB5-5E6E-465B-9A0A-BE27027500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01070-5DA7-4923-BD74-EBD2488D11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45F170-BA6D-42AB-AE16-A0877E9DD7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8624-4464-48A6-A580-ED3424685C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B9E36-3724-4D6E-9FCA-AED1E4149F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D4DC7-D6D3-442F-B296-A450CEE34C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25FA08-8713-42ED-AEAE-7B7D9AC892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D000-BAAE-4FF2-8ACC-827C0A6B8F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edondar Retângulo em um Canto Único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/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1744BD-299C-4C68-BB34-3E7291FE06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8439" name="Espaço Reservado para Texto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0269AA6-B8AE-46C3-9039-391A0FABCD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12" r:id="rId7"/>
    <p:sldLayoutId id="2147483707" r:id="rId8"/>
    <p:sldLayoutId id="2147483713" r:id="rId9"/>
    <p:sldLayoutId id="2147483708" r:id="rId10"/>
    <p:sldLayoutId id="21474837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6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5D786-A00B-4259-BAA5-D7D6A5C84E09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14375" y="642938"/>
            <a:ext cx="7772400" cy="257175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IV Congresso Brasileiro de Avaliação Psicológica</a:t>
            </a:r>
            <a:br>
              <a:rPr lang="pt-BR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t-BR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 Congresso da Associação Brasileira de </a:t>
            </a:r>
            <a:r>
              <a:rPr lang="pt-BR" sz="28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Rorschach</a:t>
            </a:r>
            <a:r>
              <a:rPr lang="pt-BR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e Métodos Projetivos</a:t>
            </a:r>
            <a:br>
              <a:rPr lang="pt-BR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pt-BR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XIV Conferência Internacional de Avaliação Psicológica: Formas e Contextos</a:t>
            </a:r>
            <a:endParaRPr lang="pt-BR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14375" y="4143375"/>
            <a:ext cx="7715250" cy="2071688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pt-BR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Avaliação Psicológica: Formação, Atuação e Interfaces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pt-BR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29/07/2009 a 01/08/2009 - Campinas-SP</a:t>
            </a:r>
            <a:endParaRPr lang="pt-B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EC8EA-56DD-4F58-8EF0-25821AA8FFAC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3124200" y="2052638"/>
            <a:ext cx="5715000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Método fatorial de extração a ser usado para se obter  uma combinação linear não-correlata das combinações das variáveis mesuradas.</a:t>
            </a:r>
          </a:p>
          <a:p>
            <a:pPr>
              <a:spcBef>
                <a:spcPct val="50000"/>
              </a:spcBef>
            </a:pPr>
            <a:r>
              <a:rPr lang="pt-BR" sz="1400"/>
              <a:t>A componente primeira (fator 1) tem o máximo valor da variância.</a:t>
            </a:r>
          </a:p>
          <a:p>
            <a:pPr>
              <a:spcBef>
                <a:spcPct val="50000"/>
              </a:spcBef>
            </a:pPr>
            <a:r>
              <a:rPr lang="pt-BR" sz="1400"/>
              <a:t>As seguintes  mostram, progressivamente, porções menores da variância e são todas não-relacionadas umas às outras (independentes).</a:t>
            </a:r>
          </a:p>
          <a:p>
            <a:pPr>
              <a:spcBef>
                <a:spcPct val="50000"/>
              </a:spcBef>
            </a:pPr>
            <a:r>
              <a:rPr lang="pt-BR" sz="1400" u="sng"/>
              <a:t>A Análise das Componentes Principais</a:t>
            </a:r>
            <a:r>
              <a:rPr lang="pt-BR" sz="1400"/>
              <a:t> é usada para obter-se os soluções dos fatores.</a:t>
            </a:r>
          </a:p>
          <a:p>
            <a:pPr>
              <a:spcBef>
                <a:spcPct val="50000"/>
              </a:spcBef>
            </a:pPr>
            <a:r>
              <a:rPr lang="pt-BR" sz="1400"/>
              <a:t>Ela pode ser usada quando a </a:t>
            </a:r>
            <a:r>
              <a:rPr lang="pt-BR" sz="1400" b="1" u="sng"/>
              <a:t>matriz de correlação</a:t>
            </a:r>
            <a:r>
              <a:rPr lang="pt-BR" sz="1400"/>
              <a:t> é singular.</a:t>
            </a:r>
          </a:p>
          <a:p>
            <a:pPr>
              <a:spcBef>
                <a:spcPct val="50000"/>
              </a:spcBef>
            </a:pPr>
            <a:endParaRPr lang="pt-BR" sz="140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00063" y="490538"/>
          <a:ext cx="2571750" cy="1581150"/>
        </p:xfrm>
        <a:graphic>
          <a:graphicData uri="http://schemas.openxmlformats.org/presentationml/2006/ole">
            <p:oleObj spid="_x0000_s4098" name="Imagem de bitmap" r:id="rId4" imgW="2572109" imgH="1580952" progId="Paint.Picture">
              <p:embed/>
            </p:oleObj>
          </a:graphicData>
        </a:graphic>
      </p:graphicFrame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276600" y="228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Seleção do método a ser usado: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 rot="1927813">
            <a:off x="2743200" y="1279525"/>
            <a:ext cx="1295400" cy="228600"/>
          </a:xfrm>
          <a:prstGeom prst="leftArrow">
            <a:avLst>
              <a:gd name="adj1" fmla="val 50000"/>
              <a:gd name="adj2" fmla="val 141667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14400" y="4800600"/>
            <a:ext cx="457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Variância = mostra qual é a parcela de explicação dos dados pelos fatores.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592BF-7830-4B98-A4E9-DEDB6A51A9BB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839913" y="304800"/>
            <a:ext cx="546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Explicando o que é a Correlation Matrix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66725" y="1257300"/>
          <a:ext cx="4105275" cy="2171700"/>
        </p:xfrm>
        <a:graphic>
          <a:graphicData uri="http://schemas.openxmlformats.org/presentationml/2006/ole">
            <p:oleObj spid="_x0000_s5122" name="Imagem de bitmap" r:id="rId3" imgW="4105848" imgH="2172003" progId="Paint.Picture">
              <p:embed/>
            </p:oleObj>
          </a:graphicData>
        </a:graphic>
      </p:graphicFrame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486400" y="1676400"/>
            <a:ext cx="2971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Matriz de Correlação são as possíveis correlações de Pearson entre as variáveis</a:t>
            </a:r>
          </a:p>
        </p:txBody>
      </p:sp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4572000" y="3429000"/>
          <a:ext cx="4200525" cy="2295525"/>
        </p:xfrm>
        <a:graphic>
          <a:graphicData uri="http://schemas.openxmlformats.org/presentationml/2006/ole">
            <p:oleObj spid="_x0000_s5123" name="Imagem de bitmap" r:id="rId4" imgW="4200000" imgH="2295238" progId="Paint.Picture">
              <p:embed/>
            </p:oleObj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447800" y="4114800"/>
            <a:ext cx="2514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Os valores da diagonal principal é igual a um, devido à perfeita correlação entre as mesmas variáveis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F646F-E419-4ACF-8BD8-2415B8C03EEF}" type="slidenum">
              <a:rPr lang="pt-BR"/>
              <a:pPr>
                <a:defRPr/>
              </a:pPr>
              <a:t>12</a:t>
            </a:fld>
            <a:endParaRPr lang="pt-BR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14350" y="228600"/>
          <a:ext cx="4057650" cy="1866900"/>
        </p:xfrm>
        <a:graphic>
          <a:graphicData uri="http://schemas.openxmlformats.org/presentationml/2006/ole">
            <p:oleObj spid="_x0000_s6146" name="Imagem de bitmap" r:id="rId3" imgW="4057143" imgH="1867161" progId="Paint.Picture">
              <p:embed/>
            </p:oleObj>
          </a:graphicData>
        </a:graphic>
      </p:graphicFrame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5257800" y="5334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Na apresentação as correções são espelhadas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704850" y="3124200"/>
          <a:ext cx="3867150" cy="2009775"/>
        </p:xfrm>
        <a:graphic>
          <a:graphicData uri="http://schemas.openxmlformats.org/presentationml/2006/ole">
            <p:oleObj spid="_x0000_s6147" name="Imagem de bitmap" r:id="rId4" imgW="3866667" imgH="2010056" progId="Paint.Picture">
              <p:embed/>
            </p:oleObj>
          </a:graphicData>
        </a:graphic>
      </p:graphicFrame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5410200" y="3429000"/>
            <a:ext cx="3429000" cy="183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800"/>
              <a:t>As correlações nestes casos são relativamente fracas, próximas de Zero.  Como nestes casos,  você deve reconsiderar o uso do método de análise fatorial com os seus dados</a:t>
            </a:r>
            <a:r>
              <a:rPr lang="pt-BR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7F91F-4E4A-4B16-8227-28D55AAE3E02}" type="slidenum">
              <a:rPr lang="pt-BR"/>
              <a:pPr>
                <a:defRPr/>
              </a:pPr>
              <a:t>13</a:t>
            </a:fld>
            <a:endParaRPr lang="pt-BR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04800" y="266700"/>
          <a:ext cx="4581525" cy="3162300"/>
        </p:xfrm>
        <a:graphic>
          <a:graphicData uri="http://schemas.openxmlformats.org/presentationml/2006/ole">
            <p:oleObj spid="_x0000_s7170" name="Imagem de bitmap" r:id="rId3" imgW="4580952" imgH="3161905" progId="Paint.Picture">
              <p:embed/>
            </p:oleObj>
          </a:graphicData>
        </a:graphic>
      </p:graphicFrame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5334000" y="762000"/>
            <a:ext cx="32004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/>
              <a:t>Estes valores representam a significância do teste de correlação de Pearson (quanto ficou de fora). Estes  p-values da testagem indicam quais são as correspondências são diferente de zero. </a:t>
            </a:r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4572000" y="3200400"/>
          <a:ext cx="4524375" cy="3057525"/>
        </p:xfrm>
        <a:graphic>
          <a:graphicData uri="http://schemas.openxmlformats.org/presentationml/2006/ole">
            <p:oleObj spid="_x0000_s7171" name="Imagem de bitmap" r:id="rId4" imgW="4525007" imgH="3057143" progId="Paint.Picture">
              <p:embed/>
            </p:oleObj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762000" y="4343400"/>
            <a:ext cx="2997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/>
              <a:t>Muitos deste valores devem ser pequenos  para o emprego do método de análise fatorial.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D7835-ED6D-4D4F-8B7F-4B4F8B706EBD}" type="slidenum">
              <a:rPr lang="pt-BR"/>
              <a:pPr>
                <a:defRPr/>
              </a:pPr>
              <a:t>14</a:t>
            </a:fld>
            <a:endParaRPr lang="pt-BR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752475" y="228600"/>
          <a:ext cx="3819525" cy="2219325"/>
        </p:xfrm>
        <a:graphic>
          <a:graphicData uri="http://schemas.openxmlformats.org/presentationml/2006/ole">
            <p:oleObj spid="_x0000_s8194" name="Imagem de bitmap" r:id="rId3" imgW="3820058" imgH="2219635" progId="Paint.Picture">
              <p:embed/>
            </p:oleObj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343400" y="2744788"/>
            <a:ext cx="42672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/>
              <a:t>Deve-se analisar o valor do determinante da matriz de correlação. Este indica a possibilidade de inversão da matriz. Se o valor do determinante é zero, a matriz de correlação não pode ser invertida e certamente os métodos de extração de análise fatorial serão impossíveis de serem computados.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7FC64-FD4B-4047-ADEA-FD08AF229C65}" type="slidenum">
              <a:rPr lang="pt-BR"/>
              <a:pPr>
                <a:defRPr/>
              </a:pPr>
              <a:t>15</a:t>
            </a:fld>
            <a:endParaRPr lang="pt-BR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685800" y="457200"/>
          <a:ext cx="3009900" cy="1381125"/>
        </p:xfrm>
        <a:graphic>
          <a:graphicData uri="http://schemas.openxmlformats.org/presentationml/2006/ole">
            <p:oleObj spid="_x0000_s9218" name="Imagem de bitmap" r:id="rId3" imgW="3010320" imgH="1380952" progId="Paint.Picture">
              <p:embed/>
            </p:oleObj>
          </a:graphicData>
        </a:graphic>
      </p:graphicFrame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4343400" y="457200"/>
            <a:ext cx="45720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Este é um dos métodos de extração</a:t>
            </a:r>
            <a:r>
              <a:rPr lang="pt-BR"/>
              <a:t> </a:t>
            </a:r>
            <a:r>
              <a:rPr lang="pt-BR" sz="1800"/>
              <a:t>que minimiza a soma das diferenças quadráticas entre a matriz de dados e a matriz de correlação reproduzida, ignorando as diagonais.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09600" y="3886200"/>
            <a:ext cx="39624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Idem ao anterior, mas neste caso a correlação é pesada pelo inverso das suas singularidades, assim como as variáveis com alta singularidades são tomadas com peso menor que aquelas com  menor singularidades.</a:t>
            </a:r>
          </a:p>
        </p:txBody>
      </p:sp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5410200" y="4038600"/>
          <a:ext cx="3429000" cy="1257300"/>
        </p:xfrm>
        <a:graphic>
          <a:graphicData uri="http://schemas.openxmlformats.org/presentationml/2006/ole">
            <p:oleObj spid="_x0000_s9219" name="Imagem de bitmap" r:id="rId4" imgW="3428571" imgH="1257476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05138-15A8-485D-A47B-DCFCF7740442}" type="slidenum">
              <a:rPr lang="pt-BR"/>
              <a:pPr>
                <a:defRPr/>
              </a:pPr>
              <a:t>16</a:t>
            </a:fld>
            <a:endParaRPr lang="pt-BR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0" y="304800"/>
          <a:ext cx="3800475" cy="1514475"/>
        </p:xfrm>
        <a:graphic>
          <a:graphicData uri="http://schemas.openxmlformats.org/presentationml/2006/ole">
            <p:oleObj spid="_x0000_s10242" name="Imagem de bitmap" r:id="rId4" imgW="3801006" imgH="1514686" progId="Paint.Picture">
              <p:embed/>
            </p:oleObj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191000" y="228600"/>
            <a:ext cx="45720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Este método cria parâmetros estimados como sendo mais prováveis para produzir a matriz de correlação observada, se a amostra pode ser caracterizada por uma distribuição normal multivariada.</a:t>
            </a:r>
          </a:p>
          <a:p>
            <a:pPr>
              <a:spcBef>
                <a:spcPct val="50000"/>
              </a:spcBef>
            </a:pPr>
            <a:r>
              <a:rPr lang="pt-BR" sz="1800"/>
              <a:t>As correlações são pesadas pelo inverso das singularidades das variáveis, pelo emprego de um algoritmo “iterativo”.</a:t>
            </a:r>
          </a:p>
        </p:txBody>
      </p:sp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5257800" y="3429000"/>
          <a:ext cx="3438525" cy="1438275"/>
        </p:xfrm>
        <a:graphic>
          <a:graphicData uri="http://schemas.openxmlformats.org/presentationml/2006/ole">
            <p:oleObj spid="_x0000_s10243" name="Imagem de bitmap" r:id="rId5" imgW="3438095" imgH="1438095" progId="Paint.Picture">
              <p:embed/>
            </p:oleObj>
          </a:graphicData>
        </a:graphic>
      </p:graphicFrame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81000" y="2514600"/>
            <a:ext cx="35052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Este método de extração dos fatores  parte da matriz de correlação original com os coeficientes de correlações múltiplos colocados na diagonal como estimativas iniciais das </a:t>
            </a:r>
            <a:r>
              <a:rPr lang="pt-PT" sz="1600" i="1">
                <a:cs typeface="Arial" charset="0"/>
              </a:rPr>
              <a:t>comunalidades</a:t>
            </a:r>
            <a:r>
              <a:rPr lang="pt-BR" sz="1600"/>
              <a:t>. </a:t>
            </a:r>
          </a:p>
          <a:p>
            <a:pPr>
              <a:spcBef>
                <a:spcPct val="50000"/>
              </a:spcBef>
            </a:pPr>
            <a:r>
              <a:rPr lang="pt-BR" sz="1600"/>
              <a:t>Estes fatores obtidos são usados para estimar as novas </a:t>
            </a:r>
            <a:r>
              <a:rPr lang="pt-PT" sz="1600" i="1">
                <a:cs typeface="Arial" charset="0"/>
              </a:rPr>
              <a:t>comunalidades</a:t>
            </a:r>
            <a:r>
              <a:rPr lang="pt-PT" sz="1600">
                <a:cs typeface="Arial" charset="0"/>
              </a:rPr>
              <a:t>, que são recolocadas no lugar das velhas na diagonal.</a:t>
            </a:r>
          </a:p>
          <a:p>
            <a:pPr>
              <a:spcBef>
                <a:spcPct val="50000"/>
              </a:spcBef>
            </a:pPr>
            <a:r>
              <a:rPr lang="pt-PT" sz="1600">
                <a:cs typeface="Arial" charset="0"/>
              </a:rPr>
              <a:t>As Iterações continuam até a ocorrerem  mudanças nas </a:t>
            </a:r>
            <a:r>
              <a:rPr lang="pt-PT" sz="1600" i="1">
                <a:cs typeface="Arial" charset="0"/>
              </a:rPr>
              <a:t>comunalidades </a:t>
            </a:r>
            <a:r>
              <a:rPr lang="pt-PT" sz="1600">
                <a:cs typeface="Arial" charset="0"/>
              </a:rPr>
              <a:t> partindo da primeira até a seguinte, buscando satisfazer o critério de convergência de extração.</a:t>
            </a:r>
            <a:endParaRPr lang="pt-BR" sz="16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400800" y="5181600"/>
            <a:ext cx="2743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pt-PT" sz="1400">
                <a:cs typeface="Arial" charset="0"/>
              </a:rPr>
              <a:t>Designa-se por </a:t>
            </a:r>
            <a:r>
              <a:rPr lang="pt-PT" sz="1400" i="1">
                <a:cs typeface="Arial" charset="0"/>
              </a:rPr>
              <a:t>comunalidade</a:t>
            </a:r>
            <a:r>
              <a:rPr lang="pt-PT" sz="1400">
                <a:cs typeface="Arial" charset="0"/>
              </a:rPr>
              <a:t> a proporção da variância de cada variável explicada pelos factores comuns</a:t>
            </a:r>
            <a:r>
              <a:rPr lang="pt-BR" sz="1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838EE-E9FE-4113-80EE-2CEE7D29AFEF}" type="slidenum">
              <a:rPr lang="pt-BR"/>
              <a:pPr>
                <a:defRPr/>
              </a:pPr>
              <a:t>17</a:t>
            </a:fld>
            <a:endParaRPr lang="pt-BR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28600" y="228600"/>
          <a:ext cx="3476625" cy="1295400"/>
        </p:xfrm>
        <a:graphic>
          <a:graphicData uri="http://schemas.openxmlformats.org/presentationml/2006/ole">
            <p:oleObj spid="_x0000_s11266" name="Imagem de bitmap" r:id="rId3" imgW="3476190" imgH="1295238" progId="Paint.Picture">
              <p:embed/>
            </p:oleObj>
          </a:graphicData>
        </a:graphic>
      </p:graphicFrame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304800"/>
            <a:ext cx="45720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É um método de extração que considera as variáveis na análise como uma amostra do universo potencial de variáveis. Ele maximiza a confiabilidade ou fidedignidade alfa (de Cronbach) dos fatores.</a:t>
            </a:r>
          </a:p>
        </p:txBody>
      </p:sp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5562600" y="3048000"/>
          <a:ext cx="3324225" cy="1304925"/>
        </p:xfrm>
        <a:graphic>
          <a:graphicData uri="http://schemas.openxmlformats.org/presentationml/2006/ole">
            <p:oleObj spid="_x0000_s11267" name="Imagem de bitmap" r:id="rId4" imgW="3323810" imgH="1305107" progId="Paint.Picture">
              <p:embed/>
            </p:oleObj>
          </a:graphicData>
        </a:graphic>
      </p:graphicFrame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609600" y="2895600"/>
            <a:ext cx="45720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É um método fatorial de extação desenvolvido por  Guttman é está baseado na Teoria de Imagens.</a:t>
            </a:r>
          </a:p>
          <a:p>
            <a:pPr>
              <a:spcBef>
                <a:spcPct val="50000"/>
              </a:spcBef>
            </a:pPr>
            <a:r>
              <a:rPr lang="pt-BR" sz="1600"/>
              <a:t>A parte comum da variância, chamada de imagem parcial, é definida como uma regressão linear sobre as restantes, preferivelmente que a função dos fatores hipotéticos.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44CAE-09B8-4612-8FAE-5B9507848BA2}" type="slidenum">
              <a:rPr lang="pt-BR"/>
              <a:pPr>
                <a:defRPr/>
              </a:pPr>
              <a:t>18</a:t>
            </a:fld>
            <a:endParaRPr lang="pt-BR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04800" y="304800"/>
          <a:ext cx="3943350" cy="2257425"/>
        </p:xfrm>
        <a:graphic>
          <a:graphicData uri="http://schemas.openxmlformats.org/presentationml/2006/ole">
            <p:oleObj spid="_x0000_s12290" name="Imagem de bitmap" r:id="rId3" imgW="3943901" imgH="2257740" progId="Paint.Picture">
              <p:embed/>
            </p:oleObj>
          </a:graphicData>
        </a:graphic>
      </p:graphicFrame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2514600" y="2362200"/>
            <a:ext cx="2438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105400" y="3124200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Usar 99 ou 999 ou 9999, pois quanto maior, mais chances de convergência se terá</a:t>
            </a:r>
            <a:r>
              <a:rPr lang="pt-BR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DE326-24ED-4F9A-AE09-467315E03D0F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5257800" y="609600"/>
            <a:ext cx="3657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Regressão: Um método para estimar os </a:t>
            </a:r>
            <a:r>
              <a:rPr lang="pt-BR" sz="1400" i="1"/>
              <a:t>scores</a:t>
            </a:r>
            <a:r>
              <a:rPr lang="pt-BR" sz="1400"/>
              <a:t> dos coeficientes dos fatores. Os </a:t>
            </a:r>
            <a:r>
              <a:rPr lang="pt-BR" sz="1400" i="1"/>
              <a:t>scores</a:t>
            </a:r>
            <a:r>
              <a:rPr lang="pt-BR" sz="1400"/>
              <a:t> gerados têm média 0 e variância igual ao quadrado da correlação múltipla entre os </a:t>
            </a:r>
            <a:r>
              <a:rPr lang="pt-BR" sz="1400" i="1"/>
              <a:t>scores</a:t>
            </a:r>
            <a:r>
              <a:rPr lang="pt-BR" sz="1400"/>
              <a:t> dos fatores estimados e os valores verdadeiros dos fatores. Os </a:t>
            </a:r>
            <a:r>
              <a:rPr lang="pt-BR" sz="1400" i="1"/>
              <a:t>scores</a:t>
            </a:r>
            <a:r>
              <a:rPr lang="pt-BR" sz="1400"/>
              <a:t> devem ser igualados com os fatores ortogonais.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228600" y="228600"/>
          <a:ext cx="3952875" cy="2600325"/>
        </p:xfrm>
        <a:graphic>
          <a:graphicData uri="http://schemas.openxmlformats.org/presentationml/2006/ole">
            <p:oleObj spid="_x0000_s13314" name="Imagem de bitmap" r:id="rId3" imgW="3952381" imgH="2600000" progId="Paint.Picture">
              <p:embed/>
            </p:oleObj>
          </a:graphicData>
        </a:graphic>
      </p:graphicFrame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981200" y="1143000"/>
            <a:ext cx="3733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800600" y="2851150"/>
            <a:ext cx="38100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Este método de estimação dos scores dos coeficientes dos fatores. Os scores produzidos tem média de zero. A soma dos quadrados de um  fator é feita sobre a extensão das vaariáveis minimizadas.</a:t>
            </a:r>
            <a:endParaRPr lang="pt-BR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 flipV="1">
            <a:off x="1828800" y="1676400"/>
            <a:ext cx="3124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81000" y="3429000"/>
            <a:ext cx="2362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A diferença do método de Bartlett está em garantir a ortogonalidade dos fatores estimados.Os scores gerados têm uma média de 0, desvio padrão de 1,0 e são não correlatos.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V="1">
            <a:off x="609600" y="1981200"/>
            <a:ext cx="6858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03FD0-728E-4E1E-BB01-32EE58103EDA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  <p:sp>
        <p:nvSpPr>
          <p:cNvPr id="3" name="Espaço Reservado para Conteúdo 4"/>
          <p:cNvSpPr txBox="1">
            <a:spLocks/>
          </p:cNvSpPr>
          <p:nvPr/>
        </p:nvSpPr>
        <p:spPr>
          <a:xfrm>
            <a:off x="857250" y="4071938"/>
            <a:ext cx="7497763" cy="178593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65760" indent="-283464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pt-BR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Claudette Maria Medeiros Vendramini  </a:t>
            </a:r>
          </a:p>
          <a:p>
            <a:pPr marL="365760" indent="-283464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Universidade São Francisco (USF)</a:t>
            </a:r>
          </a:p>
          <a:p>
            <a:pPr marL="365760" indent="-283464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Laboratório de Métodos Estatísticos em Psicologia e Educação </a:t>
            </a:r>
          </a:p>
          <a:p>
            <a:pPr marL="365760" indent="-283464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LAMEPE -</a:t>
            </a:r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65760" indent="-283464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4"/>
          <p:cNvSpPr txBox="1">
            <a:spLocks/>
          </p:cNvSpPr>
          <p:nvPr/>
        </p:nvSpPr>
        <p:spPr>
          <a:xfrm>
            <a:off x="571500" y="1428750"/>
            <a:ext cx="7926388" cy="12144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760" indent="-283464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pt-BR" sz="3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Curso</a:t>
            </a:r>
            <a:r>
              <a:rPr lang="pt-BR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  <a:p>
            <a:pPr marL="365760" indent="-283464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Análise Fatorial Exploratória e Confirmatória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1EF44-7784-42EE-A461-FF35686FE3B6}" type="slidenum">
              <a:rPr lang="pt-BR"/>
              <a:pPr>
                <a:defRPr/>
              </a:pPr>
              <a:t>20</a:t>
            </a:fld>
            <a:endParaRPr lang="pt-BR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228600" y="228600"/>
          <a:ext cx="3971925" cy="2667000"/>
        </p:xfrm>
        <a:graphic>
          <a:graphicData uri="http://schemas.openxmlformats.org/presentationml/2006/ole">
            <p:oleObj spid="_x0000_s14338" name="Imagem de bitmap" r:id="rId3" imgW="3971429" imgH="2666667" progId="Paint.Picture">
              <p:embed/>
            </p:oleObj>
          </a:graphicData>
        </a:graphic>
      </p:graphicFrame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181600" y="1371600"/>
            <a:ext cx="31242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Excluir a partir da análise dos casos com valores perdidos para um ou outro dos pares de variáveis na computação de estatística específica.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953000" y="304800"/>
            <a:ext cx="3200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Excluir os casos que têm valores perdidos para qualquer das variáveis usadas em qualquer das análises.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5029200" y="2847975"/>
            <a:ext cx="3810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Substituir os valores perdidos com a variável média.</a:t>
            </a:r>
          </a:p>
        </p:txBody>
      </p:sp>
      <p:graphicFrame>
        <p:nvGraphicFramePr>
          <p:cNvPr id="14339" name="Object 13"/>
          <p:cNvGraphicFramePr>
            <a:graphicFrameLocks noChangeAspect="1"/>
          </p:cNvGraphicFramePr>
          <p:nvPr/>
        </p:nvGraphicFramePr>
        <p:xfrm>
          <a:off x="819150" y="609600"/>
          <a:ext cx="2838450" cy="1857375"/>
        </p:xfrm>
        <a:graphic>
          <a:graphicData uri="http://schemas.openxmlformats.org/presentationml/2006/ole">
            <p:oleObj spid="_x0000_s14339" name="Imagem de bitmap" r:id="rId4" imgW="2838846" imgH="1857143" progId="Paint.Picture">
              <p:embed/>
            </p:oleObj>
          </a:graphicData>
        </a:graphic>
      </p:graphicFrame>
      <p:sp>
        <p:nvSpPr>
          <p:cNvPr id="14344" name="Line 14"/>
          <p:cNvSpPr>
            <a:spLocks noChangeShapeType="1"/>
          </p:cNvSpPr>
          <p:nvPr/>
        </p:nvSpPr>
        <p:spPr bwMode="auto">
          <a:xfrm flipH="1" flipV="1">
            <a:off x="2057400" y="1524000"/>
            <a:ext cx="2895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45" name="Line 15"/>
          <p:cNvSpPr>
            <a:spLocks noChangeShapeType="1"/>
          </p:cNvSpPr>
          <p:nvPr/>
        </p:nvSpPr>
        <p:spPr bwMode="auto">
          <a:xfrm flipH="1" flipV="1">
            <a:off x="2209800" y="1371600"/>
            <a:ext cx="2819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46" name="Line 16"/>
          <p:cNvSpPr>
            <a:spLocks noChangeShapeType="1"/>
          </p:cNvSpPr>
          <p:nvPr/>
        </p:nvSpPr>
        <p:spPr bwMode="auto">
          <a:xfrm flipH="1">
            <a:off x="2209800" y="685800"/>
            <a:ext cx="2667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47" name="Rectangle 17"/>
          <p:cNvSpPr>
            <a:spLocks noChangeArrowheads="1"/>
          </p:cNvSpPr>
          <p:nvPr/>
        </p:nvSpPr>
        <p:spPr bwMode="auto">
          <a:xfrm>
            <a:off x="457200" y="3657600"/>
            <a:ext cx="28194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Diminui a apresentação dos fatores nas estruturas das matrizes, deixando apenas as variáveis que apresentam as maiores cargas fatoriais no mesmo fator, determinado pelo “corte” adotado.</a:t>
            </a:r>
          </a:p>
          <a:p>
            <a:pPr>
              <a:spcBef>
                <a:spcPct val="50000"/>
              </a:spcBef>
            </a:pPr>
            <a:r>
              <a:rPr lang="pt-BR" sz="1400"/>
              <a:t>Opção interessante para limpar a saída de dados.</a:t>
            </a:r>
          </a:p>
        </p:txBody>
      </p:sp>
      <p:sp>
        <p:nvSpPr>
          <p:cNvPr id="14348" name="Rectangle 19"/>
          <p:cNvSpPr>
            <a:spLocks noChangeArrowheads="1"/>
          </p:cNvSpPr>
          <p:nvPr/>
        </p:nvSpPr>
        <p:spPr bwMode="auto">
          <a:xfrm>
            <a:off x="4191000" y="4191000"/>
            <a:ext cx="4572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Elimina os coeficientes com valores absolutos menores que aquele especificado. O  default é 0,100. Literatura sugere valores acima de 0,300</a:t>
            </a:r>
            <a:endParaRPr lang="pt-BR"/>
          </a:p>
        </p:txBody>
      </p:sp>
      <p:sp>
        <p:nvSpPr>
          <p:cNvPr id="14349" name="Line 21"/>
          <p:cNvSpPr>
            <a:spLocks noChangeShapeType="1"/>
          </p:cNvSpPr>
          <p:nvPr/>
        </p:nvSpPr>
        <p:spPr bwMode="auto">
          <a:xfrm flipH="1" flipV="1">
            <a:off x="1295400" y="2286000"/>
            <a:ext cx="3276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50" name="Line 22"/>
          <p:cNvSpPr>
            <a:spLocks noChangeShapeType="1"/>
          </p:cNvSpPr>
          <p:nvPr/>
        </p:nvSpPr>
        <p:spPr bwMode="auto">
          <a:xfrm flipH="1" flipV="1">
            <a:off x="457200" y="22098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51" name="Line 23"/>
          <p:cNvSpPr>
            <a:spLocks noChangeShapeType="1"/>
          </p:cNvSpPr>
          <p:nvPr/>
        </p:nvSpPr>
        <p:spPr bwMode="auto">
          <a:xfrm flipV="1">
            <a:off x="533400" y="1981200"/>
            <a:ext cx="381000" cy="152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E5F1-18E5-40BF-AE1A-CFF65CC8AFDD}" type="slidenum">
              <a:rPr lang="pt-BR"/>
              <a:pPr>
                <a:defRPr/>
              </a:pPr>
              <a:t>21</a:t>
            </a:fld>
            <a:endParaRPr lang="pt-B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4300" y="95250"/>
            <a:ext cx="28956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Varimax (mais usado) É um método de rotação </a:t>
            </a:r>
            <a:r>
              <a:rPr lang="pt-BR" sz="1400" u="sng"/>
              <a:t>ortogonal</a:t>
            </a:r>
            <a:r>
              <a:rPr lang="pt-BR" sz="1400"/>
              <a:t> que minimiza o número de variáveis que cada agrupamento terá. Ele simplifica a interpretação dos fatores.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86350" y="133350"/>
            <a:ext cx="3733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Quartimax (</a:t>
            </a:r>
            <a:r>
              <a:rPr lang="pt-BR" sz="1400" u="sng"/>
              <a:t>ortogonal</a:t>
            </a:r>
            <a:r>
              <a:rPr lang="pt-BR" sz="1400"/>
              <a:t>) é um método que minimiza o número de fatores necessários para explicar cada variável. Ele simplifica a interpretação das variáveis obtidas.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010150" y="1600200"/>
            <a:ext cx="3733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Equamax (</a:t>
            </a:r>
            <a:r>
              <a:rPr lang="pt-BR" sz="1400" u="sng"/>
              <a:t>ortogonal</a:t>
            </a:r>
            <a:r>
              <a:rPr lang="pt-BR" sz="1400"/>
              <a:t>) é também um método que busca uma combinação dos outros (varimax e quartimax). O número de variáveis obtido terá carga fatorial maior e o número de fatores será minimizado.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04800" y="4038600"/>
            <a:ext cx="3429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/>
              <a:t>Direct oblimin: Este método diferentemente dos três anteriores é oblíquo (não ortogonal). Quando delta é igual a 0 (</a:t>
            </a:r>
            <a:r>
              <a:rPr lang="pt-BR" sz="1400" i="1"/>
              <a:t>default</a:t>
            </a:r>
            <a:r>
              <a:rPr lang="pt-BR" sz="1400"/>
              <a:t>), a solução é mais oblíqua. Tomando-se delta mais negativo, os fatores ficaram menos oblíquos. Ignorando-se o  </a:t>
            </a:r>
            <a:r>
              <a:rPr lang="pt-BR" sz="1400" i="1"/>
              <a:t>default</a:t>
            </a:r>
            <a:r>
              <a:rPr lang="pt-BR" sz="1400"/>
              <a:t> delta de 0, deve-se usar um número menor ou igual a 0,8.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486400" y="3771900"/>
            <a:ext cx="32004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/>
              <a:t>Promax também é um método oblíquo de rotação, o qual possibilita  os fatores correlatos. Ele pode ser calculado mais rapidamente que a rotação </a:t>
            </a:r>
            <a:r>
              <a:rPr lang="pt-BR" sz="1400" i="1"/>
              <a:t>direct oblimin</a:t>
            </a:r>
            <a:r>
              <a:rPr lang="pt-BR" sz="1400"/>
              <a:t>. Assim ele é usado para grandes grupos de dados. Kappa na maioria das vezes é tomado com o valor 4.</a:t>
            </a:r>
          </a:p>
        </p:txBody>
      </p:sp>
      <p:graphicFrame>
        <p:nvGraphicFramePr>
          <p:cNvPr id="15362" name="Object 13"/>
          <p:cNvGraphicFramePr>
            <a:graphicFrameLocks noChangeAspect="1"/>
          </p:cNvGraphicFramePr>
          <p:nvPr/>
        </p:nvGraphicFramePr>
        <p:xfrm>
          <a:off x="1295400" y="1447800"/>
          <a:ext cx="3086100" cy="2152650"/>
        </p:xfrm>
        <a:graphic>
          <a:graphicData uri="http://schemas.openxmlformats.org/presentationml/2006/ole">
            <p:oleObj spid="_x0000_s15362" name="Imagem de bitmap" r:id="rId4" imgW="3086531" imgH="2152951" progId="Paint.Picture">
              <p:embed/>
            </p:oleObj>
          </a:graphicData>
        </a:graphic>
      </p:graphicFrame>
      <p:sp>
        <p:nvSpPr>
          <p:cNvPr id="15369" name="Line 14"/>
          <p:cNvSpPr>
            <a:spLocks noChangeShapeType="1"/>
          </p:cNvSpPr>
          <p:nvPr/>
        </p:nvSpPr>
        <p:spPr bwMode="auto">
          <a:xfrm>
            <a:off x="762000" y="13716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70" name="Line 15"/>
          <p:cNvSpPr>
            <a:spLocks noChangeShapeType="1"/>
          </p:cNvSpPr>
          <p:nvPr/>
        </p:nvSpPr>
        <p:spPr bwMode="auto">
          <a:xfrm flipH="1">
            <a:off x="2590800" y="1143000"/>
            <a:ext cx="2667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71" name="Line 16"/>
          <p:cNvSpPr>
            <a:spLocks noChangeShapeType="1"/>
          </p:cNvSpPr>
          <p:nvPr/>
        </p:nvSpPr>
        <p:spPr bwMode="auto">
          <a:xfrm flipH="1">
            <a:off x="2590800" y="1828800"/>
            <a:ext cx="2362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72" name="Line 17"/>
          <p:cNvSpPr>
            <a:spLocks noChangeShapeType="1"/>
          </p:cNvSpPr>
          <p:nvPr/>
        </p:nvSpPr>
        <p:spPr bwMode="auto">
          <a:xfrm flipV="1">
            <a:off x="685800" y="2438400"/>
            <a:ext cx="838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73" name="Line 18"/>
          <p:cNvSpPr>
            <a:spLocks noChangeShapeType="1"/>
          </p:cNvSpPr>
          <p:nvPr/>
        </p:nvSpPr>
        <p:spPr bwMode="auto">
          <a:xfrm flipH="1" flipV="1">
            <a:off x="2590800" y="23622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  <p:bldP spid="13318" grpId="0" build="p" autoUpdateAnimBg="0"/>
      <p:bldP spid="13319" grpId="0" build="p" autoUpdateAnimBg="0"/>
      <p:bldP spid="13320" grpId="0" build="p" autoUpdateAnimBg="0"/>
      <p:bldP spid="1332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249F1-9576-41CB-BC51-D3CDD5ED5768}" type="slidenum">
              <a:rPr lang="pt-BR"/>
              <a:pPr>
                <a:defRPr/>
              </a:pPr>
              <a:t>22</a:t>
            </a:fld>
            <a:endParaRPr lang="pt-BR"/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981200" y="2209800"/>
            <a:ext cx="510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/>
              <a:t>Data Output</a:t>
            </a:r>
            <a:r>
              <a:rPr lang="pt-B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CFBF48-69D8-4408-9F33-0B0E5CAAF820}" type="slidenum">
              <a:rPr lang="pt-BR"/>
              <a:pPr>
                <a:defRPr/>
              </a:pPr>
              <a:t>23</a:t>
            </a:fld>
            <a:endParaRPr lang="pt-BR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38200" y="5334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0"/>
            <a:ext cx="4441825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81000" y="213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/>
              <a:t>Log de dados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EEA47-7F98-467C-99AF-323893F92E21}" type="slidenum">
              <a:rPr lang="pt-BR"/>
              <a:pPr>
                <a:defRPr/>
              </a:pPr>
              <a:t>24</a:t>
            </a:fld>
            <a:endParaRPr lang="pt-BR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8200" y="2286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762000" y="2286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Matriz de correlação</a:t>
            </a:r>
          </a:p>
        </p:txBody>
      </p:sp>
      <p:pic>
        <p:nvPicPr>
          <p:cNvPr id="3174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097000" cy="725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C6B77-C17F-48DA-8D25-5932132B7803}" type="slidenum">
              <a:rPr lang="pt-BR"/>
              <a:pPr>
                <a:defRPr/>
              </a:pPr>
              <a:t>25</a:t>
            </a:fld>
            <a:endParaRPr lang="pt-BR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228600" y="3048000"/>
            <a:ext cx="8610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>
                <a:cs typeface="Times New Roman" pitchFamily="18" charset="0"/>
              </a:rPr>
              <a:t>Os Testes Kaiser-Meyer-Olkin (KMO) e de Esfericidade de Bartlett, indicam qual é o grau de suscetibilidade ou o ajuste dos dados à análise fatorial, isto é, qual é o nível de confiança que se pode esperar dos dados quando do seu tratamento pelo método multivariado de análise fatorial seja empregada com sucesso (Hair et al, 1998). </a:t>
            </a:r>
          </a:p>
          <a:p>
            <a:pPr>
              <a:spcBef>
                <a:spcPct val="50000"/>
              </a:spcBef>
            </a:pPr>
            <a:r>
              <a:rPr lang="pt-BR" sz="1800">
                <a:cs typeface="Times New Roman" pitchFamily="18" charset="0"/>
              </a:rPr>
              <a:t>O primeiro deles (KMO) apresenta valores normalizados (entre 0 e 1,0) e mostra qual é a proporção da variância que as variáveis (questões do instrumento utilizado) apresentam em comum ou a proporção desta que são devidas a fatores comuns. 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838200" y="5334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"/>
            <a:ext cx="53340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61447-44E5-4345-A5D1-68ACF0993AB7}" type="slidenum">
              <a:rPr lang="pt-BR"/>
              <a:pPr>
                <a:defRPr/>
              </a:pPr>
              <a:t>26</a:t>
            </a:fld>
            <a:endParaRPr lang="pt-BR"/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4876800" y="0"/>
            <a:ext cx="42672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>
                <a:cs typeface="Times New Roman" pitchFamily="18" charset="0"/>
              </a:rPr>
              <a:t>Para interpretação do resultado obtido, valores próximos de 1,0 indicam que o método de análise fatorial é perfeitamente adequado para o tratamento dos dados. Por outro lado, valores menores que 0,5, indicam a inadequação do método (SPSS, 1999 e Pereira, 2001).</a:t>
            </a:r>
          </a:p>
          <a:p>
            <a:pPr algn="just">
              <a:spcBef>
                <a:spcPct val="50000"/>
              </a:spcBef>
            </a:pPr>
            <a:r>
              <a:rPr lang="pt-BR">
                <a:cs typeface="Times New Roman" pitchFamily="18" charset="0"/>
              </a:rPr>
              <a:t>No nosso caso, o valor obtido foi de 0</a:t>
            </a:r>
            <a:r>
              <a:rPr lang="pt-PT">
                <a:cs typeface="Times New Roman" pitchFamily="18" charset="0"/>
              </a:rPr>
              <a:t>,715, o que nos mostra uma boa adequação de possibilidades de tratamento dos dados com o método citado.</a:t>
            </a:r>
            <a:endParaRPr lang="pt-BR">
              <a:cs typeface="Times New Roman" pitchFamily="18" charset="0"/>
            </a:endParaRPr>
          </a:p>
        </p:txBody>
      </p:sp>
      <p:grpSp>
        <p:nvGrpSpPr>
          <p:cNvPr id="33796" name="Group 47"/>
          <p:cNvGrpSpPr>
            <a:grpSpLocks/>
          </p:cNvGrpSpPr>
          <p:nvPr/>
        </p:nvGrpSpPr>
        <p:grpSpPr bwMode="auto">
          <a:xfrm>
            <a:off x="282575" y="685800"/>
            <a:ext cx="3984625" cy="4876800"/>
            <a:chOff x="-3" y="-3"/>
            <a:chExt cx="2510" cy="2694"/>
          </a:xfrm>
        </p:grpSpPr>
        <p:grpSp>
          <p:nvGrpSpPr>
            <p:cNvPr id="33798" name="Group 45"/>
            <p:cNvGrpSpPr>
              <a:grpSpLocks/>
            </p:cNvGrpSpPr>
            <p:nvPr/>
          </p:nvGrpSpPr>
          <p:grpSpPr bwMode="auto">
            <a:xfrm>
              <a:off x="0" y="0"/>
              <a:ext cx="2504" cy="2688"/>
              <a:chOff x="0" y="0"/>
              <a:chExt cx="2504" cy="2688"/>
            </a:xfrm>
          </p:grpSpPr>
          <p:grpSp>
            <p:nvGrpSpPr>
              <p:cNvPr id="33800" name="Group 18"/>
              <p:cNvGrpSpPr>
                <a:grpSpLocks/>
              </p:cNvGrpSpPr>
              <p:nvPr/>
            </p:nvGrpSpPr>
            <p:grpSpPr bwMode="auto">
              <a:xfrm>
                <a:off x="0" y="0"/>
                <a:ext cx="900" cy="384"/>
                <a:chOff x="0" y="0"/>
                <a:chExt cx="900" cy="384"/>
              </a:xfrm>
            </p:grpSpPr>
            <p:sp>
              <p:nvSpPr>
                <p:cNvPr id="33840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81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 b="1">
                      <a:latin typeface="Arial" charset="0"/>
                      <a:cs typeface="Arial" charset="0"/>
                    </a:rPr>
                    <a:t>KMO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41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0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01" name="Group 20"/>
              <p:cNvGrpSpPr>
                <a:grpSpLocks/>
              </p:cNvGrpSpPr>
              <p:nvPr/>
            </p:nvGrpSpPr>
            <p:grpSpPr bwMode="auto">
              <a:xfrm>
                <a:off x="900" y="0"/>
                <a:ext cx="1604" cy="384"/>
                <a:chOff x="900" y="0"/>
                <a:chExt cx="1604" cy="384"/>
              </a:xfrm>
            </p:grpSpPr>
            <p:sp>
              <p:nvSpPr>
                <p:cNvPr id="33838" name="Rectangle 4"/>
                <p:cNvSpPr>
                  <a:spLocks noChangeArrowheads="1"/>
                </p:cNvSpPr>
                <p:nvPr/>
              </p:nvSpPr>
              <p:spPr bwMode="auto">
                <a:xfrm>
                  <a:off x="943" y="0"/>
                  <a:ext cx="151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 b="1">
                      <a:latin typeface="Arial" charset="0"/>
                      <a:cs typeface="Arial" charset="0"/>
                    </a:rPr>
                    <a:t>Grau de ajuste à Análise fatorial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39" name="Rectangle 19"/>
                <p:cNvSpPr>
                  <a:spLocks noChangeArrowheads="1"/>
                </p:cNvSpPr>
                <p:nvPr/>
              </p:nvSpPr>
              <p:spPr bwMode="auto">
                <a:xfrm>
                  <a:off x="900" y="0"/>
                  <a:ext cx="16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02" name="Group 22"/>
              <p:cNvGrpSpPr>
                <a:grpSpLocks/>
              </p:cNvGrpSpPr>
              <p:nvPr/>
            </p:nvGrpSpPr>
            <p:grpSpPr bwMode="auto">
              <a:xfrm>
                <a:off x="0" y="384"/>
                <a:ext cx="900" cy="384"/>
                <a:chOff x="0" y="384"/>
                <a:chExt cx="900" cy="384"/>
              </a:xfrm>
            </p:grpSpPr>
            <p:sp>
              <p:nvSpPr>
                <p:cNvPr id="33836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81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1-0,9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37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90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03" name="Group 24"/>
              <p:cNvGrpSpPr>
                <a:grpSpLocks/>
              </p:cNvGrpSpPr>
              <p:nvPr/>
            </p:nvGrpSpPr>
            <p:grpSpPr bwMode="auto">
              <a:xfrm>
                <a:off x="900" y="384"/>
                <a:ext cx="1604" cy="384"/>
                <a:chOff x="900" y="384"/>
                <a:chExt cx="1604" cy="384"/>
              </a:xfrm>
            </p:grpSpPr>
            <p:sp>
              <p:nvSpPr>
                <p:cNvPr id="33834" name="Rectangle 6"/>
                <p:cNvSpPr>
                  <a:spLocks noChangeArrowheads="1"/>
                </p:cNvSpPr>
                <p:nvPr/>
              </p:nvSpPr>
              <p:spPr bwMode="auto">
                <a:xfrm>
                  <a:off x="943" y="384"/>
                  <a:ext cx="151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Muito Boa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35" name="Rectangle 23"/>
                <p:cNvSpPr>
                  <a:spLocks noChangeArrowheads="1"/>
                </p:cNvSpPr>
                <p:nvPr/>
              </p:nvSpPr>
              <p:spPr bwMode="auto">
                <a:xfrm>
                  <a:off x="900" y="384"/>
                  <a:ext cx="16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04" name="Group 26"/>
              <p:cNvGrpSpPr>
                <a:grpSpLocks/>
              </p:cNvGrpSpPr>
              <p:nvPr/>
            </p:nvGrpSpPr>
            <p:grpSpPr bwMode="auto">
              <a:xfrm>
                <a:off x="0" y="768"/>
                <a:ext cx="900" cy="384"/>
                <a:chOff x="0" y="768"/>
                <a:chExt cx="900" cy="384"/>
              </a:xfrm>
            </p:grpSpPr>
            <p:sp>
              <p:nvSpPr>
                <p:cNvPr id="33832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81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0,8-0,9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33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90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05" name="Group 28"/>
              <p:cNvGrpSpPr>
                <a:grpSpLocks/>
              </p:cNvGrpSpPr>
              <p:nvPr/>
            </p:nvGrpSpPr>
            <p:grpSpPr bwMode="auto">
              <a:xfrm>
                <a:off x="900" y="768"/>
                <a:ext cx="1604" cy="384"/>
                <a:chOff x="900" y="768"/>
                <a:chExt cx="1604" cy="384"/>
              </a:xfrm>
            </p:grpSpPr>
            <p:sp>
              <p:nvSpPr>
                <p:cNvPr id="33830" name="Rectangle 8"/>
                <p:cNvSpPr>
                  <a:spLocks noChangeArrowheads="1"/>
                </p:cNvSpPr>
                <p:nvPr/>
              </p:nvSpPr>
              <p:spPr bwMode="auto">
                <a:xfrm>
                  <a:off x="943" y="768"/>
                  <a:ext cx="151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Boa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31" name="Rectangle 27"/>
                <p:cNvSpPr>
                  <a:spLocks noChangeArrowheads="1"/>
                </p:cNvSpPr>
                <p:nvPr/>
              </p:nvSpPr>
              <p:spPr bwMode="auto">
                <a:xfrm>
                  <a:off x="900" y="768"/>
                  <a:ext cx="16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06" name="Group 30"/>
              <p:cNvGrpSpPr>
                <a:grpSpLocks/>
              </p:cNvGrpSpPr>
              <p:nvPr/>
            </p:nvGrpSpPr>
            <p:grpSpPr bwMode="auto">
              <a:xfrm>
                <a:off x="0" y="1152"/>
                <a:ext cx="900" cy="384"/>
                <a:chOff x="0" y="1152"/>
                <a:chExt cx="900" cy="384"/>
              </a:xfrm>
            </p:grpSpPr>
            <p:sp>
              <p:nvSpPr>
                <p:cNvPr id="33828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81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0,7-0,8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29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90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07" name="Group 32"/>
              <p:cNvGrpSpPr>
                <a:grpSpLocks/>
              </p:cNvGrpSpPr>
              <p:nvPr/>
            </p:nvGrpSpPr>
            <p:grpSpPr bwMode="auto">
              <a:xfrm>
                <a:off x="900" y="1152"/>
                <a:ext cx="1604" cy="384"/>
                <a:chOff x="900" y="1152"/>
                <a:chExt cx="1604" cy="384"/>
              </a:xfrm>
            </p:grpSpPr>
            <p:sp>
              <p:nvSpPr>
                <p:cNvPr id="33826" name="Rectangle 10"/>
                <p:cNvSpPr>
                  <a:spLocks noChangeArrowheads="1"/>
                </p:cNvSpPr>
                <p:nvPr/>
              </p:nvSpPr>
              <p:spPr bwMode="auto">
                <a:xfrm>
                  <a:off x="943" y="1152"/>
                  <a:ext cx="151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Média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27" name="Rectangle 31"/>
                <p:cNvSpPr>
                  <a:spLocks noChangeArrowheads="1"/>
                </p:cNvSpPr>
                <p:nvPr/>
              </p:nvSpPr>
              <p:spPr bwMode="auto">
                <a:xfrm>
                  <a:off x="900" y="1152"/>
                  <a:ext cx="16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08" name="Group 34"/>
              <p:cNvGrpSpPr>
                <a:grpSpLocks/>
              </p:cNvGrpSpPr>
              <p:nvPr/>
            </p:nvGrpSpPr>
            <p:grpSpPr bwMode="auto">
              <a:xfrm>
                <a:off x="0" y="1536"/>
                <a:ext cx="900" cy="384"/>
                <a:chOff x="0" y="1536"/>
                <a:chExt cx="900" cy="384"/>
              </a:xfrm>
            </p:grpSpPr>
            <p:sp>
              <p:nvSpPr>
                <p:cNvPr id="33824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81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0,6-0,7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25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90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09" name="Group 36"/>
              <p:cNvGrpSpPr>
                <a:grpSpLocks/>
              </p:cNvGrpSpPr>
              <p:nvPr/>
            </p:nvGrpSpPr>
            <p:grpSpPr bwMode="auto">
              <a:xfrm>
                <a:off x="900" y="1536"/>
                <a:ext cx="1604" cy="384"/>
                <a:chOff x="900" y="1536"/>
                <a:chExt cx="1604" cy="384"/>
              </a:xfrm>
            </p:grpSpPr>
            <p:sp>
              <p:nvSpPr>
                <p:cNvPr id="33822" name="Rectangle 12"/>
                <p:cNvSpPr>
                  <a:spLocks noChangeArrowheads="1"/>
                </p:cNvSpPr>
                <p:nvPr/>
              </p:nvSpPr>
              <p:spPr bwMode="auto">
                <a:xfrm>
                  <a:off x="943" y="1536"/>
                  <a:ext cx="151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Razoável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23" name="Rectangle 35"/>
                <p:cNvSpPr>
                  <a:spLocks noChangeArrowheads="1"/>
                </p:cNvSpPr>
                <p:nvPr/>
              </p:nvSpPr>
              <p:spPr bwMode="auto">
                <a:xfrm>
                  <a:off x="900" y="1536"/>
                  <a:ext cx="16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10" name="Group 38"/>
              <p:cNvGrpSpPr>
                <a:grpSpLocks/>
              </p:cNvGrpSpPr>
              <p:nvPr/>
            </p:nvGrpSpPr>
            <p:grpSpPr bwMode="auto">
              <a:xfrm>
                <a:off x="0" y="1920"/>
                <a:ext cx="900" cy="384"/>
                <a:chOff x="0" y="1920"/>
                <a:chExt cx="900" cy="384"/>
              </a:xfrm>
            </p:grpSpPr>
            <p:sp>
              <p:nvSpPr>
                <p:cNvPr id="33820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1920"/>
                  <a:ext cx="81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0,5-0,6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21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90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11" name="Group 40"/>
              <p:cNvGrpSpPr>
                <a:grpSpLocks/>
              </p:cNvGrpSpPr>
              <p:nvPr/>
            </p:nvGrpSpPr>
            <p:grpSpPr bwMode="auto">
              <a:xfrm>
                <a:off x="900" y="1920"/>
                <a:ext cx="1604" cy="384"/>
                <a:chOff x="900" y="1920"/>
                <a:chExt cx="1604" cy="384"/>
              </a:xfrm>
            </p:grpSpPr>
            <p:sp>
              <p:nvSpPr>
                <p:cNvPr id="33818" name="Rectangle 14"/>
                <p:cNvSpPr>
                  <a:spLocks noChangeArrowheads="1"/>
                </p:cNvSpPr>
                <p:nvPr/>
              </p:nvSpPr>
              <p:spPr bwMode="auto">
                <a:xfrm>
                  <a:off x="943" y="1920"/>
                  <a:ext cx="151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Má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19" name="Rectangle 39"/>
                <p:cNvSpPr>
                  <a:spLocks noChangeArrowheads="1"/>
                </p:cNvSpPr>
                <p:nvPr/>
              </p:nvSpPr>
              <p:spPr bwMode="auto">
                <a:xfrm>
                  <a:off x="900" y="1920"/>
                  <a:ext cx="16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12" name="Group 42"/>
              <p:cNvGrpSpPr>
                <a:grpSpLocks/>
              </p:cNvGrpSpPr>
              <p:nvPr/>
            </p:nvGrpSpPr>
            <p:grpSpPr bwMode="auto">
              <a:xfrm>
                <a:off x="0" y="2304"/>
                <a:ext cx="900" cy="384"/>
                <a:chOff x="0" y="2304"/>
                <a:chExt cx="900" cy="384"/>
              </a:xfrm>
            </p:grpSpPr>
            <p:sp>
              <p:nvSpPr>
                <p:cNvPr id="33816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2304"/>
                  <a:ext cx="81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&lt;0,5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17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2304"/>
                  <a:ext cx="90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33813" name="Group 44"/>
              <p:cNvGrpSpPr>
                <a:grpSpLocks/>
              </p:cNvGrpSpPr>
              <p:nvPr/>
            </p:nvGrpSpPr>
            <p:grpSpPr bwMode="auto">
              <a:xfrm>
                <a:off x="900" y="2304"/>
                <a:ext cx="1604" cy="384"/>
                <a:chOff x="900" y="2304"/>
                <a:chExt cx="1604" cy="384"/>
              </a:xfrm>
            </p:grpSpPr>
            <p:sp>
              <p:nvSpPr>
                <p:cNvPr id="33814" name="Rectangle 16"/>
                <p:cNvSpPr>
                  <a:spLocks noChangeArrowheads="1"/>
                </p:cNvSpPr>
                <p:nvPr/>
              </p:nvSpPr>
              <p:spPr bwMode="auto">
                <a:xfrm>
                  <a:off x="943" y="2304"/>
                  <a:ext cx="151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pt-PT" sz="1600">
                      <a:latin typeface="Arial" charset="0"/>
                      <a:cs typeface="Arial" charset="0"/>
                    </a:rPr>
                    <a:t>Inaceitável</a:t>
                  </a:r>
                  <a:endParaRPr lang="fr-FR" sz="1600">
                    <a:cs typeface="Times New Roman" pitchFamily="18" charset="0"/>
                  </a:endParaRPr>
                </a:p>
                <a:p>
                  <a:pPr algn="ctr" eaLnBrk="0" hangingPunct="0"/>
                  <a:endParaRPr lang="fr-FR" sz="1600"/>
                </a:p>
              </p:txBody>
            </p:sp>
            <p:sp>
              <p:nvSpPr>
                <p:cNvPr id="33815" name="Rectangle 43"/>
                <p:cNvSpPr>
                  <a:spLocks noChangeArrowheads="1"/>
                </p:cNvSpPr>
                <p:nvPr/>
              </p:nvSpPr>
              <p:spPr bwMode="auto">
                <a:xfrm>
                  <a:off x="900" y="2304"/>
                  <a:ext cx="160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33799" name="Rectangle 46"/>
            <p:cNvSpPr>
              <a:spLocks noChangeArrowheads="1"/>
            </p:cNvSpPr>
            <p:nvPr/>
          </p:nvSpPr>
          <p:spPr bwMode="auto">
            <a:xfrm>
              <a:off x="-3" y="-3"/>
              <a:ext cx="2510" cy="2694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33797" name="Rectangle 48"/>
          <p:cNvSpPr>
            <a:spLocks noChangeArrowheads="1"/>
          </p:cNvSpPr>
          <p:nvPr/>
        </p:nvSpPr>
        <p:spPr bwMode="auto">
          <a:xfrm>
            <a:off x="3175" y="5248275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sz="1200" b="1">
                <a:latin typeface="Arial" charset="0"/>
                <a:cs typeface="Arial" charset="0"/>
              </a:rPr>
              <a:t> </a:t>
            </a:r>
            <a:endParaRPr lang="fr-FR" sz="1000">
              <a:cs typeface="Times New Roman" pitchFamily="18" charset="0"/>
            </a:endParaRPr>
          </a:p>
          <a:p>
            <a:pPr eaLnBrk="0" hangingPunct="0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013A0-6423-4011-BDC3-34F4274D462D}" type="slidenum">
              <a:rPr lang="pt-BR"/>
              <a:pPr>
                <a:defRPr/>
              </a:pPr>
              <a:t>27</a:t>
            </a:fld>
            <a:endParaRPr lang="pt-BR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819150" y="228600"/>
            <a:ext cx="7505700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sz="1800">
                <a:cs typeface="Times New Roman" pitchFamily="18" charset="0"/>
              </a:rPr>
              <a:t>O segundo teste, o de </a:t>
            </a:r>
            <a:r>
              <a:rPr lang="pt-BR" sz="1800">
                <a:cs typeface="Times New Roman" pitchFamily="18" charset="0"/>
              </a:rPr>
              <a:t>Esfericidade de Bartlett é baseado na distribuição estatística de “chi quadradro” e testa a hipótese (nula H</a:t>
            </a:r>
            <a:r>
              <a:rPr lang="pt-BR" sz="1800" baseline="-30000">
                <a:cs typeface="Times New Roman" pitchFamily="18" charset="0"/>
              </a:rPr>
              <a:t>0</a:t>
            </a:r>
            <a:r>
              <a:rPr lang="pt-BR" sz="1800">
                <a:cs typeface="Times New Roman" pitchFamily="18" charset="0"/>
              </a:rPr>
              <a:t>) de que a matriz de correlação é uma matriz identidade (cuja diagonal é 1,0 e todas as outras as outras iguais a zero), isto é, que não há correlação entre as variáveis.(Pereira, 2001).</a:t>
            </a:r>
          </a:p>
          <a:p>
            <a:pPr algn="just">
              <a:spcBef>
                <a:spcPct val="50000"/>
              </a:spcBef>
            </a:pPr>
            <a:r>
              <a:rPr lang="pt-BR" sz="1800">
                <a:cs typeface="Times New Roman" pitchFamily="18" charset="0"/>
              </a:rPr>
              <a:t>Valores de significância maiores que 0,100, indicam que os dados não são adequados para o tratamento com o método em questão; que a hipótese nula não pode ser rejeitada. Já valores menores que o indicado permite rejeitar a hipótese nula (SPSS,1999 e Hair et al, 1998).</a:t>
            </a:r>
          </a:p>
          <a:p>
            <a:pPr algn="just">
              <a:spcBef>
                <a:spcPct val="50000"/>
              </a:spcBef>
            </a:pPr>
            <a:r>
              <a:rPr lang="pt-BR" sz="1800">
                <a:cs typeface="Times New Roman" pitchFamily="18" charset="0"/>
              </a:rPr>
              <a:t>Também, no nosso caso o valor da significância do teste de Bartlett, mostrou-se menor que 0,0001, o que permite mais uma vez confirmar a possibilidade e adequação do método de análise fatorial para o tratamento dos dados.</a:t>
            </a:r>
          </a:p>
          <a:p>
            <a:pPr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SPSS - Statistical Package for the Social Sciences. </a:t>
            </a:r>
            <a:r>
              <a:rPr lang="en-US" sz="1800" u="sng">
                <a:cs typeface="Times New Roman" pitchFamily="18" charset="0"/>
              </a:rPr>
              <a:t>Base 10.0 User's Guide</a:t>
            </a:r>
            <a:r>
              <a:rPr lang="en-US" sz="1800">
                <a:cs typeface="Times New Roman" pitchFamily="18" charset="0"/>
              </a:rPr>
              <a:t>. Chicago: SPSS, 1999.</a:t>
            </a:r>
            <a:endParaRPr lang="pt-BR" sz="180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HAIR, J. F. </a:t>
            </a:r>
            <a:r>
              <a:rPr lang="en-US" sz="1800" i="1">
                <a:cs typeface="Times New Roman" pitchFamily="18" charset="0"/>
              </a:rPr>
              <a:t>et al.</a:t>
            </a:r>
            <a:r>
              <a:rPr lang="en-US" sz="1800">
                <a:cs typeface="Times New Roman" pitchFamily="18" charset="0"/>
              </a:rPr>
              <a:t>  </a:t>
            </a:r>
            <a:r>
              <a:rPr lang="en-US" sz="1800" i="1">
                <a:cs typeface="Times New Roman" pitchFamily="18" charset="0"/>
              </a:rPr>
              <a:t> </a:t>
            </a:r>
            <a:r>
              <a:rPr lang="en-US" sz="1800" u="sng">
                <a:cs typeface="Times New Roman" pitchFamily="18" charset="0"/>
              </a:rPr>
              <a:t>Multivariate data analysis</a:t>
            </a:r>
            <a:r>
              <a:rPr lang="en-US" sz="1800">
                <a:cs typeface="Times New Roman" pitchFamily="18" charset="0"/>
              </a:rPr>
              <a:t>.</a:t>
            </a:r>
            <a:r>
              <a:rPr lang="en-US" sz="1800" i="1">
                <a:cs typeface="Times New Roman" pitchFamily="18" charset="0"/>
              </a:rPr>
              <a:t> </a:t>
            </a:r>
            <a:r>
              <a:rPr lang="en-US" sz="1800">
                <a:cs typeface="Times New Roman" pitchFamily="18" charset="0"/>
              </a:rPr>
              <a:t>Fifth Edition.  New jersey: Prentice Hall, 1998.</a:t>
            </a:r>
            <a:endParaRPr lang="pt-BR" sz="1800"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pt-PT" sz="1800">
                <a:cs typeface="Times New Roman" pitchFamily="18" charset="0"/>
              </a:rPr>
              <a:t>PEREIRA, J. C. R. </a:t>
            </a:r>
            <a:r>
              <a:rPr lang="pt-PT" sz="1800" u="sng">
                <a:cs typeface="Times New Roman" pitchFamily="18" charset="0"/>
              </a:rPr>
              <a:t>Análise de Dados Qualitativos</a:t>
            </a:r>
            <a:r>
              <a:rPr lang="pt-PT" sz="1800">
                <a:cs typeface="Times New Roman" pitchFamily="18" charset="0"/>
              </a:rPr>
              <a:t>: Estratégias Metodológicas para as Ciências da Saúde, Humanas e Sociais. São Paulo: EDUSP, 2001.</a:t>
            </a:r>
            <a:endParaRPr lang="pt-BR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E695D-96BF-401B-A5AD-F3A09017DF05}" type="slidenum">
              <a:rPr lang="pt-BR"/>
              <a:pPr>
                <a:defRPr/>
              </a:pPr>
              <a:t>28</a:t>
            </a:fld>
            <a:endParaRPr lang="pt-BR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914400" y="228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Estatísticas Descritivas</a:t>
            </a:r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41751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14400"/>
            <a:ext cx="41814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12D58-ED74-464A-8306-18D3AC4B6FDB}" type="slidenum">
              <a:rPr lang="pt-BR"/>
              <a:pPr>
                <a:defRPr/>
              </a:pPr>
              <a:t>29</a:t>
            </a:fld>
            <a:endParaRPr lang="pt-BR"/>
          </a:p>
        </p:txBody>
      </p:sp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19200"/>
            <a:ext cx="7726363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1371600" y="304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/>
              <a:t>Análise de Variância</a:t>
            </a:r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685800" y="1447800"/>
            <a:ext cx="3276600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4C97-2D8C-4AA6-A29F-890DE23D49C9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581150" y="2362200"/>
            <a:ext cx="63246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/>
              <a:t>ANÁLISE FATORIAL</a:t>
            </a:r>
          </a:p>
          <a:p>
            <a:pPr algn="ctr">
              <a:spcBef>
                <a:spcPct val="50000"/>
              </a:spcBef>
            </a:pPr>
            <a:r>
              <a:rPr lang="pt-BR" sz="4400" b="1"/>
              <a:t>USO DO SPSS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77DA8-D938-4584-8A74-CE53BFA03522}" type="slidenum">
              <a:rPr lang="pt-BR"/>
              <a:pPr>
                <a:defRPr/>
              </a:pPr>
              <a:t>30</a:t>
            </a:fld>
            <a:endParaRPr lang="pt-BR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2209800" y="1371600"/>
          <a:ext cx="5334000" cy="4273550"/>
        </p:xfrm>
        <a:graphic>
          <a:graphicData uri="http://schemas.openxmlformats.org/presentationml/2006/ole">
            <p:oleObj spid="_x0000_s16386" name="Picture" r:id="rId4" imgW="4507356" imgH="3611663" progId="StaticEnhancedMetafile">
              <p:embed/>
            </p:oleObj>
          </a:graphicData>
        </a:graphic>
      </p:graphicFrame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1295400" y="38100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Seleção dos Fatores</a:t>
            </a:r>
            <a:endParaRPr lang="pt-BR"/>
          </a:p>
        </p:txBody>
      </p:sp>
      <p:sp>
        <p:nvSpPr>
          <p:cNvPr id="16389" name="Line 7"/>
          <p:cNvSpPr>
            <a:spLocks noChangeShapeType="1"/>
          </p:cNvSpPr>
          <p:nvPr/>
        </p:nvSpPr>
        <p:spPr bwMode="auto">
          <a:xfrm>
            <a:off x="838200" y="3581400"/>
            <a:ext cx="7162800" cy="2057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C03FE-DED1-41AE-A964-13ECE2344770}" type="slidenum">
              <a:rPr lang="pt-BR"/>
              <a:pPr>
                <a:defRPr/>
              </a:pPr>
              <a:t>31</a:t>
            </a:fld>
            <a:endParaRPr lang="pt-BR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71600" y="2286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Matriz de rotação</a:t>
            </a:r>
            <a:endParaRPr lang="pt-BR"/>
          </a:p>
        </p:txBody>
      </p:sp>
      <p:sp>
        <p:nvSpPr>
          <p:cNvPr id="37892" name="Text Box 8"/>
          <p:cNvSpPr txBox="1">
            <a:spLocks noChangeArrowheads="1"/>
          </p:cNvSpPr>
          <p:nvPr/>
        </p:nvSpPr>
        <p:spPr bwMode="auto">
          <a:xfrm>
            <a:off x="6019800" y="2971800"/>
            <a:ext cx="312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Sem Opção de corte Suja</a:t>
            </a:r>
            <a:endParaRPr lang="pt-BR"/>
          </a:p>
        </p:txBody>
      </p:sp>
      <p:pic>
        <p:nvPicPr>
          <p:cNvPr id="3789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85800"/>
            <a:ext cx="5562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38E91-CBDF-4527-BA5E-ABFEBDC40DF1}" type="slidenum">
              <a:rPr lang="pt-BR"/>
              <a:pPr>
                <a:defRPr/>
              </a:pPr>
              <a:t>32</a:t>
            </a:fld>
            <a:endParaRPr lang="pt-BR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Matriz de rotação</a:t>
            </a:r>
            <a:endParaRPr lang="pt-BR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VARIMAX</a:t>
            </a:r>
          </a:p>
        </p:txBody>
      </p:sp>
      <p:pic>
        <p:nvPicPr>
          <p:cNvPr id="3891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19200"/>
            <a:ext cx="439737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6400800" y="2590800"/>
            <a:ext cx="838200" cy="1143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19" name="Rectangle 9"/>
          <p:cNvSpPr>
            <a:spLocks noChangeArrowheads="1"/>
          </p:cNvSpPr>
          <p:nvPr/>
        </p:nvSpPr>
        <p:spPr bwMode="auto">
          <a:xfrm>
            <a:off x="5791200" y="1676400"/>
            <a:ext cx="838200" cy="12192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20" name="Rectangle 10"/>
          <p:cNvSpPr>
            <a:spLocks noChangeArrowheads="1"/>
          </p:cNvSpPr>
          <p:nvPr/>
        </p:nvSpPr>
        <p:spPr bwMode="auto">
          <a:xfrm>
            <a:off x="7086600" y="3352800"/>
            <a:ext cx="838200" cy="12192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7772400" y="4191000"/>
            <a:ext cx="838200" cy="12192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C4891-5D24-486F-839E-C94482D02503}" type="slidenum">
              <a:rPr lang="pt-BR"/>
              <a:pPr>
                <a:defRPr/>
              </a:pPr>
              <a:t>33</a:t>
            </a:fld>
            <a:endParaRPr lang="pt-BR"/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4572000" y="45720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Matriz de rotação AFCP</a:t>
            </a:r>
            <a:endParaRPr lang="pt-BR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457200" y="47148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Sem Rotação ACP</a:t>
            </a:r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622425"/>
            <a:ext cx="3482975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600200"/>
            <a:ext cx="36131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29818-67A1-4371-B15E-A95C0EF9F15D}" type="slidenum">
              <a:rPr lang="pt-BR"/>
              <a:pPr>
                <a:defRPr/>
              </a:pPr>
              <a:t>34</a:t>
            </a:fld>
            <a:endParaRPr lang="pt-BR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371600" y="2286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Matriz de rotação</a:t>
            </a:r>
            <a:endParaRPr lang="pt-BR"/>
          </a:p>
        </p:txBody>
      </p:sp>
      <p:pic>
        <p:nvPicPr>
          <p:cNvPr id="4096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14400"/>
            <a:ext cx="439737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8"/>
          <p:cNvSpPr txBox="1">
            <a:spLocks noChangeArrowheads="1"/>
          </p:cNvSpPr>
          <p:nvPr/>
        </p:nvSpPr>
        <p:spPr bwMode="auto">
          <a:xfrm>
            <a:off x="5181600" y="25908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Método  Equamax - corte 0,500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CF745-C69E-4578-922F-5C722B5926C6}" type="slidenum">
              <a:rPr lang="pt-BR"/>
              <a:pPr>
                <a:defRPr/>
              </a:pPr>
              <a:t>35</a:t>
            </a:fld>
            <a:endParaRPr lang="pt-BR"/>
          </a:p>
        </p:txBody>
      </p:sp>
      <p:sp>
        <p:nvSpPr>
          <p:cNvPr id="41987" name="Text Box 1026"/>
          <p:cNvSpPr txBox="1">
            <a:spLocks noChangeArrowheads="1"/>
          </p:cNvSpPr>
          <p:nvPr/>
        </p:nvSpPr>
        <p:spPr bwMode="auto">
          <a:xfrm>
            <a:off x="1371600" y="2286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Ajuste do modelo de rotação</a:t>
            </a:r>
            <a:endParaRPr lang="pt-BR"/>
          </a:p>
        </p:txBody>
      </p:sp>
      <p:sp>
        <p:nvSpPr>
          <p:cNvPr id="41988" name="Text Box 1028"/>
          <p:cNvSpPr txBox="1">
            <a:spLocks noChangeArrowheads="1"/>
          </p:cNvSpPr>
          <p:nvPr/>
        </p:nvSpPr>
        <p:spPr bwMode="auto">
          <a:xfrm>
            <a:off x="5029200" y="781050"/>
            <a:ext cx="3276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Residuals are computed between observed and reproduced correlations. There are 56 (53,0%) nonredundant residuals with absolute values &gt; 0.05.</a:t>
            </a:r>
          </a:p>
        </p:txBody>
      </p:sp>
      <p:pic>
        <p:nvPicPr>
          <p:cNvPr id="41989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4572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0" name="Line 1030"/>
          <p:cNvSpPr>
            <a:spLocks noChangeShapeType="1"/>
          </p:cNvSpPr>
          <p:nvPr/>
        </p:nvSpPr>
        <p:spPr bwMode="auto">
          <a:xfrm flipV="1">
            <a:off x="4267200" y="1905000"/>
            <a:ext cx="609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1991" name="Text Box 1031"/>
          <p:cNvSpPr txBox="1">
            <a:spLocks noChangeArrowheads="1"/>
          </p:cNvSpPr>
          <p:nvPr/>
        </p:nvSpPr>
        <p:spPr bwMode="auto">
          <a:xfrm>
            <a:off x="5029200" y="4038600"/>
            <a:ext cx="373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É desejável que as contagens resíduos &gt;0,05 ou 5% estejam em menos que 50% dos dados!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1AA64-1930-43F3-90A6-33AAB23DC4E8}" type="slidenum">
              <a:rPr lang="pt-BR"/>
              <a:pPr>
                <a:defRPr/>
              </a:pPr>
              <a:t>36</a:t>
            </a:fld>
            <a:endParaRPr lang="pt-BR"/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838200" y="533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O que são Resíduos?</a:t>
            </a:r>
          </a:p>
        </p:txBody>
      </p:sp>
      <p:sp>
        <p:nvSpPr>
          <p:cNvPr id="43012" name="Line 8"/>
          <p:cNvSpPr>
            <a:spLocks noChangeShapeType="1"/>
          </p:cNvSpPr>
          <p:nvPr/>
        </p:nvSpPr>
        <p:spPr bwMode="auto">
          <a:xfrm>
            <a:off x="1828800" y="1600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013" name="Line 9"/>
          <p:cNvSpPr>
            <a:spLocks noChangeShapeType="1"/>
          </p:cNvSpPr>
          <p:nvPr/>
        </p:nvSpPr>
        <p:spPr bwMode="auto">
          <a:xfrm>
            <a:off x="990600" y="46482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6248400" y="1676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modelo</a:t>
            </a:r>
          </a:p>
        </p:txBody>
      </p:sp>
      <p:sp>
        <p:nvSpPr>
          <p:cNvPr id="43015" name="Line 12"/>
          <p:cNvSpPr>
            <a:spLocks noChangeShapeType="1"/>
          </p:cNvSpPr>
          <p:nvPr/>
        </p:nvSpPr>
        <p:spPr bwMode="auto">
          <a:xfrm flipV="1">
            <a:off x="1066800" y="1066800"/>
            <a:ext cx="434340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3016" name="Oval 14"/>
          <p:cNvSpPr>
            <a:spLocks noChangeArrowheads="1"/>
          </p:cNvSpPr>
          <p:nvPr/>
        </p:nvSpPr>
        <p:spPr bwMode="auto">
          <a:xfrm>
            <a:off x="4495800" y="220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7" name="Oval 15"/>
          <p:cNvSpPr>
            <a:spLocks noChangeArrowheads="1"/>
          </p:cNvSpPr>
          <p:nvPr/>
        </p:nvSpPr>
        <p:spPr bwMode="auto">
          <a:xfrm>
            <a:off x="29718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8" name="Oval 16"/>
          <p:cNvSpPr>
            <a:spLocks noChangeArrowheads="1"/>
          </p:cNvSpPr>
          <p:nvPr/>
        </p:nvSpPr>
        <p:spPr bwMode="auto">
          <a:xfrm>
            <a:off x="4572000" y="167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9" name="Oval 17"/>
          <p:cNvSpPr>
            <a:spLocks noChangeArrowheads="1"/>
          </p:cNvSpPr>
          <p:nvPr/>
        </p:nvSpPr>
        <p:spPr bwMode="auto">
          <a:xfrm>
            <a:off x="3505200" y="2971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0" name="Oval 18"/>
          <p:cNvSpPr>
            <a:spLocks noChangeArrowheads="1"/>
          </p:cNvSpPr>
          <p:nvPr/>
        </p:nvSpPr>
        <p:spPr bwMode="auto">
          <a:xfrm>
            <a:off x="2667000" y="3886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1" name="Oval 19"/>
          <p:cNvSpPr>
            <a:spLocks noChangeArrowheads="1"/>
          </p:cNvSpPr>
          <p:nvPr/>
        </p:nvSpPr>
        <p:spPr bwMode="auto">
          <a:xfrm>
            <a:off x="5029200" y="106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2" name="Oval 20"/>
          <p:cNvSpPr>
            <a:spLocks noChangeArrowheads="1"/>
          </p:cNvSpPr>
          <p:nvPr/>
        </p:nvSpPr>
        <p:spPr bwMode="auto">
          <a:xfrm>
            <a:off x="4114800" y="2971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3" name="Oval 21"/>
          <p:cNvSpPr>
            <a:spLocks noChangeArrowheads="1"/>
          </p:cNvSpPr>
          <p:nvPr/>
        </p:nvSpPr>
        <p:spPr bwMode="auto">
          <a:xfrm>
            <a:off x="3352800" y="2895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4" name="Oval 22"/>
          <p:cNvSpPr>
            <a:spLocks noChangeArrowheads="1"/>
          </p:cNvSpPr>
          <p:nvPr/>
        </p:nvSpPr>
        <p:spPr bwMode="auto">
          <a:xfrm>
            <a:off x="3810000" y="220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5" name="Oval 23"/>
          <p:cNvSpPr>
            <a:spLocks noChangeArrowheads="1"/>
          </p:cNvSpPr>
          <p:nvPr/>
        </p:nvSpPr>
        <p:spPr bwMode="auto">
          <a:xfrm>
            <a:off x="4876800" y="152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6" name="Oval 24"/>
          <p:cNvSpPr>
            <a:spLocks noChangeArrowheads="1"/>
          </p:cNvSpPr>
          <p:nvPr/>
        </p:nvSpPr>
        <p:spPr bwMode="auto">
          <a:xfrm>
            <a:off x="4343400" y="198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7" name="Oval 25"/>
          <p:cNvSpPr>
            <a:spLocks noChangeArrowheads="1"/>
          </p:cNvSpPr>
          <p:nvPr/>
        </p:nvSpPr>
        <p:spPr bwMode="auto">
          <a:xfrm>
            <a:off x="2133600" y="4267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8" name="AutoShape 27"/>
          <p:cNvSpPr>
            <a:spLocks/>
          </p:cNvSpPr>
          <p:nvPr/>
        </p:nvSpPr>
        <p:spPr bwMode="auto">
          <a:xfrm>
            <a:off x="4191000" y="22860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29" name="Text Box 28"/>
          <p:cNvSpPr txBox="1">
            <a:spLocks noChangeArrowheads="1"/>
          </p:cNvSpPr>
          <p:nvPr/>
        </p:nvSpPr>
        <p:spPr bwMode="auto">
          <a:xfrm>
            <a:off x="4343400" y="2438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Resíduo</a:t>
            </a:r>
          </a:p>
        </p:txBody>
      </p:sp>
      <p:sp>
        <p:nvSpPr>
          <p:cNvPr id="43030" name="Text Box 29"/>
          <p:cNvSpPr txBox="1">
            <a:spLocks noChangeArrowheads="1"/>
          </p:cNvSpPr>
          <p:nvPr/>
        </p:nvSpPr>
        <p:spPr bwMode="auto">
          <a:xfrm>
            <a:off x="1981200" y="1295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Dado</a:t>
            </a:r>
          </a:p>
        </p:txBody>
      </p:sp>
      <p:sp>
        <p:nvSpPr>
          <p:cNvPr id="43031" name="Line 30"/>
          <p:cNvSpPr>
            <a:spLocks noChangeShapeType="1"/>
          </p:cNvSpPr>
          <p:nvPr/>
        </p:nvSpPr>
        <p:spPr bwMode="auto">
          <a:xfrm>
            <a:off x="2819400" y="16002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3032" name="Line 31"/>
          <p:cNvSpPr>
            <a:spLocks noChangeShapeType="1"/>
          </p:cNvSpPr>
          <p:nvPr/>
        </p:nvSpPr>
        <p:spPr bwMode="auto">
          <a:xfrm flipH="1" flipV="1">
            <a:off x="5181600" y="1376363"/>
            <a:ext cx="914400" cy="528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51530-FF3D-4FCD-9182-6AE56168E0EA}" type="slidenum">
              <a:rPr lang="pt-BR"/>
              <a:pPr>
                <a:defRPr/>
              </a:pPr>
              <a:t>37</a:t>
            </a:fld>
            <a:endParaRPr lang="pt-BR"/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371600" y="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Matriz de rotação</a:t>
            </a:r>
            <a:endParaRPr lang="pt-BR"/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439737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609600"/>
            <a:ext cx="40830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67275" y="3657600"/>
            <a:ext cx="31242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876800" y="4114800"/>
            <a:ext cx="31242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81000" y="2057400"/>
            <a:ext cx="2743200" cy="3048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57200" y="3671888"/>
            <a:ext cx="3810000" cy="152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990600" y="54102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Quando os valores médios estão abaixo da média teórica, deve-se inverter a assertiva!!!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5E320-1A08-4B95-B83C-973AACAC849E}" type="slidenum">
              <a:rPr lang="pt-BR"/>
              <a:pPr>
                <a:defRPr/>
              </a:pPr>
              <a:t>38</a:t>
            </a:fld>
            <a:endParaRPr lang="pt-BR"/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1371600" y="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/>
              <a:t>Análise de Variância</a:t>
            </a:r>
            <a:endParaRPr lang="pt-BR"/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762000" y="685800"/>
          <a:ext cx="7772400" cy="5518150"/>
        </p:xfrm>
        <a:graphic>
          <a:graphicData uri="http://schemas.openxmlformats.org/presentationml/2006/ole">
            <p:oleObj spid="_x0000_s17410" name="Picture" r:id="rId4" imgW="4507356" imgH="3611663" progId="StaticEnhancedMetafil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ADD0A-324E-493B-8E01-5120F9BCC931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47900" y="1905000"/>
            <a:ext cx="464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/>
              <a:t>Entrada de dados e tomadas de decisões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0EE4B-8092-48E3-8B6E-1C05E953B224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/>
              <a:t>Entrada de dados </a:t>
            </a:r>
            <a:r>
              <a:rPr lang="pt-BR" sz="2000">
                <a:sym typeface="Wingdings" pitchFamily="2" charset="2"/>
              </a:rPr>
              <a:t> conversão por cópia de planilha do Excel ou Winword</a:t>
            </a:r>
            <a:endParaRPr lang="pt-BR" sz="2000"/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657225"/>
            <a:ext cx="73914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6FA5-D29D-4CAA-9CE3-99D476DCBB17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Definição de aspectos das medidas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8895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Line 6"/>
          <p:cNvSpPr>
            <a:spLocks noChangeShapeType="1"/>
          </p:cNvSpPr>
          <p:nvPr/>
        </p:nvSpPr>
        <p:spPr bwMode="auto">
          <a:xfrm flipH="1">
            <a:off x="2209800" y="4114800"/>
            <a:ext cx="12954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447800" y="4953000"/>
            <a:ext cx="20574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600200" y="50292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Definir “labels”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5410200" y="4876800"/>
            <a:ext cx="2590800" cy="533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5757863" y="50292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Definir nível de Mesuração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 flipV="1">
            <a:off x="6248400" y="4038600"/>
            <a:ext cx="1143000" cy="762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24C-F2DA-4ACB-AC20-0C29B7DED035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62000" y="2286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Escolha do Tipo de Análise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185988" y="1595438"/>
          <a:ext cx="5586412" cy="3200400"/>
        </p:xfrm>
        <a:graphic>
          <a:graphicData uri="http://schemas.openxmlformats.org/presentationml/2006/ole">
            <p:oleObj spid="_x0000_s1026" name="Imagem de bitmap" r:id="rId3" imgW="4772691" imgH="2734057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ED6EB-DB14-4A6D-9F9B-8A0F86A8959E}" type="slidenum">
              <a:rPr lang="pt-BR"/>
              <a:pPr>
                <a:defRPr/>
              </a:pPr>
              <a:t>8</a:t>
            </a:fld>
            <a:endParaRPr lang="pt-BR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0" y="304800"/>
          <a:ext cx="3200400" cy="2743200"/>
        </p:xfrm>
        <a:graphic>
          <a:graphicData uri="http://schemas.openxmlformats.org/presentationml/2006/ole">
            <p:oleObj spid="_x0000_s2050" name="Imagem de bitmap" r:id="rId3" imgW="4428571" imgH="3610479" progId="Paint.Picture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181600" y="685800"/>
          <a:ext cx="3495675" cy="3048000"/>
        </p:xfrm>
        <a:graphic>
          <a:graphicData uri="http://schemas.openxmlformats.org/presentationml/2006/ole">
            <p:oleObj spid="_x0000_s2051" name="Imagem de bitmap" r:id="rId4" imgW="4486901" imgH="3048426" progId="Paint.Picture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381000" y="3733800"/>
          <a:ext cx="3257550" cy="2133600"/>
        </p:xfrm>
        <a:graphic>
          <a:graphicData uri="http://schemas.openxmlformats.org/presentationml/2006/ole">
            <p:oleObj spid="_x0000_s2052" name="Imagem de bitmap" r:id="rId5" imgW="3258005" imgH="2495238" progId="Paint.Picture">
              <p:embed/>
            </p:oleObj>
          </a:graphicData>
        </a:graphic>
      </p:graphicFrame>
      <p:sp>
        <p:nvSpPr>
          <p:cNvPr id="2054" name="Line 8"/>
          <p:cNvSpPr>
            <a:spLocks noChangeShapeType="1"/>
          </p:cNvSpPr>
          <p:nvPr/>
        </p:nvSpPr>
        <p:spPr bwMode="auto">
          <a:xfrm flipH="1">
            <a:off x="4191000" y="3810000"/>
            <a:ext cx="1752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352800" y="1219200"/>
            <a:ext cx="1524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056" name="AutoShape 10"/>
          <p:cNvSpPr>
            <a:spLocks noChangeArrowheads="1"/>
          </p:cNvSpPr>
          <p:nvPr/>
        </p:nvSpPr>
        <p:spPr bwMode="auto">
          <a:xfrm>
            <a:off x="6858000" y="1752600"/>
            <a:ext cx="381000" cy="3810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386D1-C9C1-4E2B-A97D-FFC74886D528}" type="slidenum">
              <a:rPr lang="pt-BR"/>
              <a:pPr>
                <a:defRPr/>
              </a:pPr>
              <a:t>9</a:t>
            </a:fld>
            <a:endParaRPr lang="pt-BR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676400" y="1597025"/>
          <a:ext cx="5248275" cy="3662363"/>
        </p:xfrm>
        <a:graphic>
          <a:graphicData uri="http://schemas.openxmlformats.org/presentationml/2006/ole">
            <p:oleObj spid="_x0000_s3074" name="Imagem de bitmap" r:id="rId3" imgW="4095238" imgH="2857899" progId="Paint.Picture">
              <p:embed/>
            </p:oleObj>
          </a:graphicData>
        </a:graphic>
      </p:graphicFrame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Selecionar as possibilidades de testes de “aderência” e as estatísticas descritivas.</a:t>
            </a:r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 flipH="1">
            <a:off x="6172200" y="19050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78" name="Line 7"/>
          <p:cNvSpPr>
            <a:spLocks noChangeShapeType="1"/>
          </p:cNvSpPr>
          <p:nvPr/>
        </p:nvSpPr>
        <p:spPr bwMode="auto">
          <a:xfrm flipH="1">
            <a:off x="1219200" y="2667000"/>
            <a:ext cx="2057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3429000" y="4419600"/>
            <a:ext cx="3810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7086600" y="5424488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Mais importante</a:t>
            </a:r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0" y="3798888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importante</a:t>
            </a:r>
          </a:p>
        </p:txBody>
      </p:sp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7126288" y="1177925"/>
            <a:ext cx="2286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Após selecionar</a:t>
            </a:r>
          </a:p>
          <a:p>
            <a:pPr>
              <a:spcBef>
                <a:spcPct val="50000"/>
              </a:spcBef>
            </a:pPr>
            <a:r>
              <a:rPr lang="pt-BR" sz="1800"/>
              <a:t>Dar continuidade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440</TotalTime>
  <Words>1719</Words>
  <Application>Microsoft Office PowerPoint</Application>
  <PresentationFormat>Apresentação na tela (4:3)</PresentationFormat>
  <Paragraphs>162</Paragraphs>
  <Slides>38</Slides>
  <Notes>12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38</vt:i4>
      </vt:variant>
    </vt:vector>
  </HeadingPairs>
  <TitlesOfParts>
    <vt:vector size="46" baseType="lpstr">
      <vt:lpstr>Times New Roman</vt:lpstr>
      <vt:lpstr>Arial</vt:lpstr>
      <vt:lpstr>Verdana</vt:lpstr>
      <vt:lpstr>Wingdings 2</vt:lpstr>
      <vt:lpstr>Wingdings</vt:lpstr>
      <vt:lpstr>Aspecto</vt:lpstr>
      <vt:lpstr>Imagem de bitmap</vt:lpstr>
      <vt:lpstr>Figura (Metarquivo avançado)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Arte Santa S/A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Audrey Santa</dc:creator>
  <cp:lastModifiedBy>Altamir</cp:lastModifiedBy>
  <cp:revision>30</cp:revision>
  <dcterms:created xsi:type="dcterms:W3CDTF">2003-03-24T13:51:51Z</dcterms:created>
  <dcterms:modified xsi:type="dcterms:W3CDTF">2014-05-31T01:16:14Z</dcterms:modified>
</cp:coreProperties>
</file>