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66" r:id="rId5"/>
    <p:sldId id="258" r:id="rId6"/>
    <p:sldId id="259" r:id="rId7"/>
    <p:sldId id="268" r:id="rId8"/>
    <p:sldId id="260" r:id="rId9"/>
    <p:sldId id="261" r:id="rId10"/>
    <p:sldId id="262" r:id="rId11"/>
    <p:sldId id="263" r:id="rId12"/>
    <p:sldId id="270" r:id="rId13"/>
    <p:sldId id="264" r:id="rId14"/>
    <p:sldId id="265" r:id="rId15"/>
    <p:sldId id="271" r:id="rId16"/>
    <p:sldId id="267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FED3-C997-48FF-A32C-2392724AB079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217943-0C25-43DF-A7FC-2FA780D388A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FED3-C997-48FF-A32C-2392724AB079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7943-0C25-43DF-A7FC-2FA780D388A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F217943-0C25-43DF-A7FC-2FA780D388A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FED3-C997-48FF-A32C-2392724AB079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FED3-C997-48FF-A32C-2392724AB079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F217943-0C25-43DF-A7FC-2FA780D388A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FED3-C997-48FF-A32C-2392724AB079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217943-0C25-43DF-A7FC-2FA780D388A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5CEFED3-C997-48FF-A32C-2392724AB079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7943-0C25-43DF-A7FC-2FA780D388A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FED3-C997-48FF-A32C-2392724AB079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F217943-0C25-43DF-A7FC-2FA780D388A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FED3-C997-48FF-A32C-2392724AB079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F217943-0C25-43DF-A7FC-2FA780D388A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FED3-C997-48FF-A32C-2392724AB079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217943-0C25-43DF-A7FC-2FA780D388A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217943-0C25-43DF-A7FC-2FA780D388A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FED3-C997-48FF-A32C-2392724AB079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F217943-0C25-43DF-A7FC-2FA780D388A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5CEFED3-C997-48FF-A32C-2392724AB079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5CEFED3-C997-48FF-A32C-2392724AB079}" type="datetimeFigureOut">
              <a:rPr lang="pt-BR" smtClean="0"/>
              <a:pPr/>
              <a:t>26/11/2013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217943-0C25-43DF-A7FC-2FA780D388A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ulher.terra.com.br/veja-fotos-das-almofadas-organicas-desenhadas-por-criancas,ae4827dc2ce27310VgnCLD100000bbcceb0aRCRD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1357290" y="3214686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pt-BR" sz="1800" dirty="0" smtClean="0"/>
              <a:t>Bianca Gorgulho                      8602771</a:t>
            </a:r>
          </a:p>
          <a:p>
            <a:pPr algn="l"/>
            <a:r>
              <a:rPr lang="pt-BR" sz="1800" dirty="0" smtClean="0"/>
              <a:t>Camila freire                            8532700</a:t>
            </a:r>
          </a:p>
          <a:p>
            <a:pPr algn="l"/>
            <a:r>
              <a:rPr lang="pt-BR" sz="1800" dirty="0" smtClean="0"/>
              <a:t>Gabriela </a:t>
            </a:r>
            <a:r>
              <a:rPr lang="pt-BR" sz="1800" dirty="0" err="1" smtClean="0"/>
              <a:t>laskievic</a:t>
            </a:r>
            <a:r>
              <a:rPr lang="pt-BR" sz="1800" dirty="0" smtClean="0"/>
              <a:t>                  8533041</a:t>
            </a:r>
          </a:p>
          <a:p>
            <a:pPr algn="l"/>
            <a:r>
              <a:rPr lang="pt-BR" sz="1800" dirty="0" smtClean="0"/>
              <a:t>Giovanna Caetano                    8533260</a:t>
            </a:r>
          </a:p>
          <a:p>
            <a:pPr algn="l"/>
            <a:r>
              <a:rPr lang="pt-BR" sz="1800" dirty="0" smtClean="0"/>
              <a:t>Nina </a:t>
            </a:r>
            <a:r>
              <a:rPr lang="pt-BR" sz="1800" dirty="0" err="1" smtClean="0"/>
              <a:t>levy</a:t>
            </a:r>
            <a:r>
              <a:rPr lang="pt-BR" sz="1800" dirty="0" smtClean="0"/>
              <a:t>                                    8533444</a:t>
            </a:r>
            <a:endParaRPr lang="pt-BR" sz="1800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41924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Uma concepção dialética do desenvolvimento infantil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072198" y="1957320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Izabel Galvão</a:t>
            </a:r>
            <a:endParaRPr lang="pt-BR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42910" y="142852"/>
            <a:ext cx="8001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solidFill>
                  <a:schemeClr val="accent6">
                    <a:lumMod val="75000"/>
                  </a:schemeClr>
                </a:solidFill>
              </a:rPr>
              <a:t>HENRI WALLON</a:t>
            </a:r>
            <a:endParaRPr lang="pt-BR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PENSAMENTO, LINGUAGEM E CONHECIMENTO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Linguagem: instrumento e suporte indispensável aos progressos do pensamento.</a:t>
            </a:r>
          </a:p>
          <a:p>
            <a:pPr algn="just"/>
            <a:r>
              <a:rPr lang="pt-BR" sz="2000" dirty="0" smtClean="0"/>
              <a:t>Relação recíproca entre pensamento e linguagem - um depende do outro para acontecer.</a:t>
            </a:r>
          </a:p>
          <a:p>
            <a:pPr algn="just"/>
            <a:r>
              <a:rPr lang="pt-BR" sz="2000" dirty="0" smtClean="0"/>
              <a:t>Ao adquirir a linguagem a criança muda radicalmente a forma de se relacionar com o mundo. É nesse momento que ela começa a se diferenciar significativamente de um animal. Não é mais necessário falar somente </a:t>
            </a:r>
            <a:r>
              <a:rPr lang="pt-BR" sz="2000" dirty="0" smtClean="0"/>
              <a:t>no </a:t>
            </a:r>
            <a:r>
              <a:rPr lang="pt-BR" sz="2000" dirty="0" smtClean="0"/>
              <a:t>presente e com objetos reais, as imagens começam a ser formadas no plano mental.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- A dinâmica do pensamento infantil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err="1" smtClean="0"/>
              <a:t>Wallon</a:t>
            </a:r>
            <a:r>
              <a:rPr lang="pt-BR" sz="2000" dirty="0" smtClean="0"/>
              <a:t> se </a:t>
            </a:r>
            <a:r>
              <a:rPr lang="pt-BR" sz="2000" dirty="0" err="1" smtClean="0"/>
              <a:t>apoia</a:t>
            </a:r>
            <a:r>
              <a:rPr lang="pt-BR" sz="2000" dirty="0" smtClean="0"/>
              <a:t> nas manifestações verbais do pensamento.</a:t>
            </a:r>
          </a:p>
          <a:p>
            <a:pPr algn="just"/>
            <a:r>
              <a:rPr lang="pt-BR" sz="2000" dirty="0" smtClean="0"/>
              <a:t>Através das entrevistas realizadas com as crianças sobre coisas presentes no dia-a-dia (como chuva, vento...) ele procurava levar o pensamento ao limite, para que em situações de dificuldade, pudessem ser percebidas contradições e mecanismos próprios.</a:t>
            </a:r>
          </a:p>
          <a:p>
            <a:pPr algn="just"/>
            <a:r>
              <a:rPr lang="pt-BR" sz="2000" dirty="0" smtClean="0"/>
              <a:t>O pensamento infantil é regido por uma dinâmica binária, compondo os objetos mentais em pares. O par é a estrutura elementar desse pensamento, podendo sempre ter dois objetos para comparação.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- A dinâmica do pensamento infantil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sz="2000" dirty="0" smtClean="0"/>
              <a:t>Os pares podem ser feitos independentemente do seu significado objetivo. Podem se associar por critérios afetivos ou sob influencia de aspectos </a:t>
            </a:r>
            <a:r>
              <a:rPr lang="pt-BR" sz="2000" dirty="0" err="1" smtClean="0"/>
              <a:t>sensório-motores</a:t>
            </a:r>
            <a:r>
              <a:rPr lang="pt-BR" sz="2000" dirty="0" smtClean="0"/>
              <a:t> da linguagem.</a:t>
            </a:r>
          </a:p>
          <a:p>
            <a:pPr algn="just"/>
            <a:r>
              <a:rPr lang="pt-BR" sz="2000" dirty="0" smtClean="0"/>
              <a:t>Podemos identificar uma dimensão poética na linguagem infantil, já </a:t>
            </a:r>
            <a:r>
              <a:rPr lang="pt-BR" sz="2000" dirty="0" smtClean="0"/>
              <a:t>que, </a:t>
            </a:r>
            <a:r>
              <a:rPr lang="pt-BR" sz="2000" dirty="0" smtClean="0"/>
              <a:t>assim como na </a:t>
            </a:r>
            <a:r>
              <a:rPr lang="pt-BR" sz="2000" dirty="0" smtClean="0"/>
              <a:t>poesia, </a:t>
            </a:r>
            <a:r>
              <a:rPr lang="pt-BR" sz="2000" dirty="0" smtClean="0"/>
              <a:t>há uma prevalência da sonoridade dobre o significado das palavras.</a:t>
            </a:r>
          </a:p>
          <a:p>
            <a:endParaRPr lang="pt-BR" dirty="0"/>
          </a:p>
        </p:txBody>
      </p:sp>
      <p:pic>
        <p:nvPicPr>
          <p:cNvPr id="4" name="Picture 2" descr="http://p2.trrsf.com/image/fget/cf/619/464/img.terra.com.br/i/2010/12/03/1720654-1164-atm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854" y="4000504"/>
            <a:ext cx="2786236" cy="2088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- Pensamento categorial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sz="2000" dirty="0" smtClean="0"/>
              <a:t>É no pensamento categorial que se intensifica a realização das diferenciações.</a:t>
            </a:r>
          </a:p>
          <a:p>
            <a:pPr algn="just"/>
            <a:r>
              <a:rPr lang="pt-BR" sz="2000" dirty="0" smtClean="0"/>
              <a:t>Ao longo do </a:t>
            </a:r>
            <a:r>
              <a:rPr lang="pt-BR" sz="2000" dirty="0" smtClean="0"/>
              <a:t>estágio </a:t>
            </a:r>
            <a:r>
              <a:rPr lang="pt-BR" sz="2000" dirty="0" smtClean="0"/>
              <a:t>consolida-se a função categorial:</a:t>
            </a:r>
          </a:p>
          <a:p>
            <a:pPr marL="273050" indent="446088" algn="just">
              <a:buFont typeface="Wingdings" pitchFamily="2" charset="2"/>
              <a:buChar char="ü"/>
            </a:pPr>
            <a:r>
              <a:rPr lang="pt-BR" sz="2000" dirty="0" smtClean="0"/>
              <a:t>Trata-se da capacidade de organizar o real em séries e classes apoiados sobre um fundo simbólico estável;</a:t>
            </a:r>
          </a:p>
          <a:p>
            <a:pPr marL="273050" indent="446088" algn="just">
              <a:buFont typeface="Wingdings" pitchFamily="2" charset="2"/>
              <a:buChar char="ü"/>
            </a:pPr>
            <a:r>
              <a:rPr lang="pt-BR" sz="2000" dirty="0" smtClean="0"/>
              <a:t>Objetivação do real;</a:t>
            </a:r>
          </a:p>
          <a:p>
            <a:pPr marL="273050" indent="446088" algn="just">
              <a:buFont typeface="Wingdings" pitchFamily="2" charset="2"/>
              <a:buChar char="ü"/>
            </a:pPr>
            <a:r>
              <a:rPr lang="pt-BR" sz="2000" dirty="0" smtClean="0"/>
              <a:t>Ajustamento gradativo do pensamento à realidade das coisas.</a:t>
            </a:r>
          </a:p>
          <a:p>
            <a:pPr marL="273050" indent="446088" algn="just">
              <a:buNone/>
            </a:pPr>
            <a:endParaRPr lang="pt-BR" sz="2000" dirty="0" smtClean="0"/>
          </a:p>
          <a:p>
            <a:pPr algn="just">
              <a:buFont typeface="Wingdings" pitchFamily="2" charset="2"/>
              <a:buChar char="ü"/>
            </a:pPr>
            <a:endParaRPr lang="pt-BR" sz="2000" dirty="0" smtClean="0"/>
          </a:p>
          <a:p>
            <a:pPr marL="273050" indent="446088" algn="just">
              <a:buFont typeface="Wingdings" pitchFamily="2" charset="2"/>
              <a:buChar char="ü"/>
            </a:pPr>
            <a:endParaRPr lang="pt-BR" sz="20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- Pensamento categorial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Função Categorial: Aptidão para diferenciar os objetos entre si e as tarefas </a:t>
            </a:r>
            <a:r>
              <a:rPr lang="pt-BR" sz="2000" dirty="0" smtClean="0"/>
              <a:t>essenciais </a:t>
            </a:r>
            <a:r>
              <a:rPr lang="pt-BR" sz="2000" dirty="0" smtClean="0"/>
              <a:t>do conhecimento.</a:t>
            </a:r>
          </a:p>
          <a:p>
            <a:pPr algn="just"/>
            <a:r>
              <a:rPr lang="pt-BR" sz="2000" dirty="0" smtClean="0"/>
              <a:t>O início do estágio categorial é o amadurecimento dos centros de inibição e discriminação.</a:t>
            </a:r>
          </a:p>
          <a:p>
            <a:pPr algn="just"/>
            <a:r>
              <a:rPr lang="pt-BR" sz="2000" dirty="0" smtClean="0"/>
              <a:t>Com o amadurecimento das funções de inibição e discriminação no sistema nervoso torna-se possível a redução do sincretismo e da instabilidade do plano motor.</a:t>
            </a:r>
          </a:p>
          <a:p>
            <a:pPr algn="just"/>
            <a:r>
              <a:rPr lang="pt-BR" sz="2000" dirty="0" smtClean="0"/>
              <a:t>A criança forma conhecimento de si própria e reúne condições de se posicionar diante dos acontecimentos cotidianos, enquanto seu pensamento </a:t>
            </a:r>
            <a:r>
              <a:rPr lang="pt-BR" sz="2000" dirty="0" smtClean="0"/>
              <a:t>se diferencia </a:t>
            </a:r>
            <a:r>
              <a:rPr lang="pt-BR" sz="2000" dirty="0" smtClean="0"/>
              <a:t>e identifica a si e ao outro.</a:t>
            </a:r>
          </a:p>
          <a:p>
            <a:pPr algn="just"/>
            <a:r>
              <a:rPr lang="pt-BR" sz="2000" dirty="0" smtClean="0"/>
              <a:t>A consolidação da função categorial são processos em estreita  dependência do meio cultural.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- Pensamento sincrético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Sincretismo: “caráter confuso e global do pensamento e percepção infantis.”</a:t>
            </a:r>
          </a:p>
          <a:p>
            <a:endParaRPr lang="pt-BR" sz="2000" dirty="0" smtClean="0"/>
          </a:p>
          <a:p>
            <a:r>
              <a:rPr lang="pt-BR" sz="2000" dirty="0" smtClean="0"/>
              <a:t>Fenômenos do pensamento sincrético:</a:t>
            </a:r>
            <a:br>
              <a:rPr lang="pt-BR" sz="2000" dirty="0" smtClean="0"/>
            </a:br>
            <a:endParaRPr lang="pt-BR" sz="2000" dirty="0" smtClean="0"/>
          </a:p>
          <a:p>
            <a:pPr marL="273050" indent="446088">
              <a:buFont typeface="Wingdings" pitchFamily="2" charset="2"/>
              <a:buChar char="ü"/>
            </a:pPr>
            <a:r>
              <a:rPr lang="pt-BR" sz="2000" dirty="0" smtClean="0"/>
              <a:t>Fabulação: “inventa uma explicação original” p.82</a:t>
            </a:r>
          </a:p>
          <a:p>
            <a:pPr marL="273050" indent="446088">
              <a:buFont typeface="Wingdings" pitchFamily="2" charset="2"/>
              <a:buChar char="ü"/>
            </a:pPr>
            <a:r>
              <a:rPr lang="pt-BR" sz="2000" dirty="0" smtClean="0"/>
              <a:t>Tautologia: “define o termo pela repetição do mesmo” p.82</a:t>
            </a:r>
          </a:p>
          <a:p>
            <a:pPr marL="273050" indent="446088">
              <a:buFont typeface="Wingdings" pitchFamily="2" charset="2"/>
              <a:buChar char="ü"/>
            </a:pPr>
            <a:r>
              <a:rPr lang="pt-BR" sz="2000" dirty="0" smtClean="0"/>
              <a:t>Elisão: “fala confusa” p.83 - parece que está incompleta, muitas vezes é levada pelo lado da afetividade, como experiências pessoais.</a:t>
            </a:r>
          </a:p>
          <a:p>
            <a:pPr marL="273050" indent="446088">
              <a:buNone/>
            </a:pPr>
            <a:endParaRPr lang="pt-BR" sz="2000" dirty="0" smtClean="0"/>
          </a:p>
          <a:p>
            <a:pPr marL="273050" indent="-273050"/>
            <a:r>
              <a:rPr lang="pt-BR" sz="2000" dirty="0" smtClean="0"/>
              <a:t>“O processo de simbolização é decisivo para que o pensamento atinja uma representação mais objetiva da realidade, pois substitui as referências pessoais por signos convencionais.” p.83,84</a:t>
            </a:r>
          </a:p>
          <a:p>
            <a:pPr marL="273050" indent="-273050">
              <a:buNone/>
            </a:pP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Bibliográfica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928802"/>
            <a:ext cx="8503920" cy="4170246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GALVÃO, I. Dimensões do movimento; Pensamento, linguagem e conhecimento. In: </a:t>
            </a:r>
            <a:r>
              <a:rPr lang="pt-BR" sz="2000" i="1" dirty="0" smtClean="0"/>
              <a:t>Henri </a:t>
            </a:r>
            <a:r>
              <a:rPr lang="pt-BR" sz="2000" i="1" dirty="0" err="1" smtClean="0"/>
              <a:t>Wallon</a:t>
            </a:r>
            <a:r>
              <a:rPr lang="pt-BR" sz="2000" i="1" dirty="0" smtClean="0"/>
              <a:t>: </a:t>
            </a:r>
            <a:r>
              <a:rPr lang="pt-BR" sz="2000" dirty="0" smtClean="0"/>
              <a:t>Uma concepção dialética do desenvolvimento infantil. Petrópolis: Vozes, p.69-87,1995.</a:t>
            </a:r>
          </a:p>
          <a:p>
            <a:pPr algn="just">
              <a:buNone/>
            </a:pPr>
            <a:endParaRPr lang="pt-BR" sz="2000" dirty="0" smtClean="0"/>
          </a:p>
          <a:p>
            <a:pPr algn="just"/>
            <a:r>
              <a:rPr lang="pt-BR" sz="2000" dirty="0" smtClean="0"/>
              <a:t>Ilustração: Almofadas orgânicas desenhadas por criança. In.: </a:t>
            </a:r>
            <a:r>
              <a:rPr lang="pt-BR" sz="2000" dirty="0" smtClean="0">
                <a:hlinkClick r:id="rId2"/>
              </a:rPr>
              <a:t>http://mulher.terra.com.br/veja-fotos-das-almofadas-organicas-desenhadas-por-criancas,ae4827dc2ce27310VgnCLD100000bbcceb0aRCRD.html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BIOGRAFIA – IZABEL GALVÃO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sz="2000" dirty="0" smtClean="0"/>
              <a:t>Izabel Galvão é pedagoga formada pela USP, onde também cursou mestrado (com dissertação sobre aspectos da teoria de Henri </a:t>
            </a:r>
            <a:r>
              <a:rPr lang="pt-BR" sz="2000" dirty="0" err="1" smtClean="0"/>
              <a:t>Wallon</a:t>
            </a:r>
            <a:r>
              <a:rPr lang="pt-BR" sz="2000" dirty="0" smtClean="0"/>
              <a:t>) e doutorado. </a:t>
            </a:r>
          </a:p>
          <a:p>
            <a:pPr algn="just"/>
            <a:r>
              <a:rPr lang="pt-BR" sz="2000" dirty="0" smtClean="0"/>
              <a:t>Atuou como professora de Ensino Fundamental e técnica de programas educacionais voltados para a infância.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1026" name="Picture 2" descr="http://4.bp.blogspot.com/_aPApAGNzJpA/TUG_NO8E9qI/AAAAAAAAADA/--lUceDMN1E/s320/vlcsnap-2011-01-27-16h39m14s1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286124"/>
            <a:ext cx="3333752" cy="2500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DIMENSÕES DO MOVIMENTO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2214554"/>
            <a:ext cx="8503920" cy="3884494"/>
          </a:xfrm>
        </p:spPr>
        <p:txBody>
          <a:bodyPr/>
          <a:lstStyle/>
          <a:p>
            <a:pPr algn="just"/>
            <a:r>
              <a:rPr lang="pt-BR" sz="2000" dirty="0" smtClean="0"/>
              <a:t>O movimento tem um papel fundamental na afetividade e na cognição.</a:t>
            </a:r>
          </a:p>
          <a:p>
            <a:pPr algn="just"/>
            <a:r>
              <a:rPr lang="pt-BR" sz="2000" dirty="0" smtClean="0"/>
              <a:t>Motricidade Expressiva = dimensão afetiva do movimento.</a:t>
            </a:r>
          </a:p>
          <a:p>
            <a:pPr algn="just"/>
            <a:r>
              <a:rPr lang="pt-BR" sz="2000" dirty="0" smtClean="0"/>
              <a:t>“A atividade muscular pode existir sem que se dê deslocamento do corpo no espaço”. p.69</a:t>
            </a:r>
          </a:p>
          <a:p>
            <a:pPr algn="just"/>
            <a:r>
              <a:rPr lang="pt-BR" sz="2000" dirty="0" smtClean="0"/>
              <a:t>Funções da musculatura:</a:t>
            </a:r>
          </a:p>
          <a:p>
            <a:pPr marL="273050" indent="446088" algn="just">
              <a:buFont typeface="Wingdings" pitchFamily="2" charset="2"/>
              <a:buChar char="ü"/>
            </a:pPr>
            <a:r>
              <a:rPr lang="pt-BR" sz="2000" dirty="0" smtClean="0"/>
              <a:t>Cinética: regula o estiramento e o encurtamento das fibras musculares e é responsável pelo movimento de qualquer parte do corpo.</a:t>
            </a:r>
          </a:p>
          <a:p>
            <a:pPr marL="273050" indent="446088" algn="just">
              <a:buFont typeface="Wingdings" pitchFamily="2" charset="2"/>
              <a:buChar char="ü"/>
            </a:pPr>
            <a:r>
              <a:rPr lang="pt-BR" sz="2000" dirty="0" smtClean="0"/>
              <a:t>Postural ou Tônica: regula a variação no grau de tensão dos músculos.	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14282" y="1785926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ATO MOTOR: 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DIMENSÕES DO MOVIMENTO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A primeira função do movimento no desenvolvimento infantil é afetiva.</a:t>
            </a:r>
          </a:p>
          <a:p>
            <a:pPr algn="just"/>
            <a:r>
              <a:rPr lang="pt-BR" sz="2000" dirty="0" smtClean="0"/>
              <a:t>No final do primeiro ano, com o desenvolvimento das praxias¹, </a:t>
            </a:r>
            <a:r>
              <a:rPr lang="pt-BR" sz="2000" dirty="0" smtClean="0"/>
              <a:t>o movimento </a:t>
            </a:r>
            <a:r>
              <a:rPr lang="pt-BR" sz="2000" dirty="0" smtClean="0"/>
              <a:t>da criança passa a ser como “instrumento de exploração do mundo físico”, adaptação </a:t>
            </a:r>
            <a:r>
              <a:rPr lang="pt-BR" sz="2000" dirty="0" smtClean="0"/>
              <a:t>à </a:t>
            </a:r>
            <a:r>
              <a:rPr lang="pt-BR" sz="2000" dirty="0" smtClean="0"/>
              <a:t>realidade. Esse desenvolvimento define o inicio da dimensão cognitiva do movimento.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 algn="r">
              <a:buNone/>
            </a:pPr>
            <a:r>
              <a:rPr lang="pt-BR" sz="1600" dirty="0" smtClean="0"/>
              <a:t>¹Praxias: função que permite a realização de gestos coordenados. </a:t>
            </a:r>
          </a:p>
          <a:p>
            <a:endParaRPr lang="pt-BR" sz="2000" dirty="0" smtClean="0"/>
          </a:p>
          <a:p>
            <a:endParaRPr lang="pt-BR" sz="2000" dirty="0"/>
          </a:p>
        </p:txBody>
      </p:sp>
      <p:pic>
        <p:nvPicPr>
          <p:cNvPr id="13314" name="Picture 2" descr="http://p2.trrsf.com/image/fget/cf/619/464/img.terra.com.br/i/2010/12/03/1720623-6096-atm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357562"/>
            <a:ext cx="2928926" cy="2195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- Estabilidade postural e equilíbrio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Função </a:t>
            </a:r>
            <a:r>
              <a:rPr lang="pt-BR" sz="2000" dirty="0" smtClean="0"/>
              <a:t>tônica: </a:t>
            </a:r>
            <a:r>
              <a:rPr lang="pt-BR" sz="2000" dirty="0" smtClean="0"/>
              <a:t>está ligada diretamente </a:t>
            </a:r>
            <a:r>
              <a:rPr lang="pt-BR" sz="2000" dirty="0" smtClean="0"/>
              <a:t>ao </a:t>
            </a:r>
            <a:r>
              <a:rPr lang="pt-BR" sz="2000" dirty="0" smtClean="0"/>
              <a:t>movimento, o equilíbrio do corpo e </a:t>
            </a:r>
            <a:r>
              <a:rPr lang="pt-BR" sz="2000" dirty="0" smtClean="0"/>
              <a:t>estabilidade </a:t>
            </a:r>
            <a:r>
              <a:rPr lang="pt-BR" sz="2000" dirty="0" smtClean="0"/>
              <a:t>dos gestos.</a:t>
            </a:r>
          </a:p>
          <a:p>
            <a:pPr algn="just"/>
            <a:r>
              <a:rPr lang="pt-BR" sz="2000" dirty="0" smtClean="0"/>
              <a:t>Quando a pessoa está parada, ou seja sem se movimentar a atividade postural é intensa, pois necessita sustentar o corpo numa certa posição.</a:t>
            </a:r>
            <a:endParaRPr lang="pt-BR" sz="2000" dirty="0"/>
          </a:p>
        </p:txBody>
      </p:sp>
      <p:pic>
        <p:nvPicPr>
          <p:cNvPr id="12290" name="Picture 2" descr="http://p2.trrsf.com/image/fget/cf/619/464/img.terra.com.br/i/2010/12/03/1720638-1266-atm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214686"/>
            <a:ext cx="3786214" cy="2838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- Origens motoras da atividade cognitiva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000" dirty="0" smtClean="0"/>
              <a:t>A função postural está diretamente ligada ao intelectual, sendo que ela </a:t>
            </a:r>
            <a:r>
              <a:rPr lang="pt-BR" sz="2000" dirty="0" smtClean="0"/>
              <a:t>dá </a:t>
            </a:r>
            <a:r>
              <a:rPr lang="pt-BR" sz="2000" dirty="0" smtClean="0"/>
              <a:t>sustentação </a:t>
            </a:r>
            <a:r>
              <a:rPr lang="pt-BR" sz="2000" dirty="0" smtClean="0"/>
              <a:t>à </a:t>
            </a:r>
            <a:r>
              <a:rPr lang="pt-BR" sz="2000" dirty="0" smtClean="0"/>
              <a:t>atividade de reflexo mental.</a:t>
            </a:r>
          </a:p>
          <a:p>
            <a:pPr marL="273050" indent="446088" algn="just">
              <a:buFont typeface="Wingdings" pitchFamily="2" charset="2"/>
              <a:buChar char="ü"/>
            </a:pPr>
            <a:r>
              <a:rPr lang="pt-BR" sz="2000" dirty="0" smtClean="0"/>
              <a:t>Exemplo: “Quando, durante a leitura de um texto, confrontamo-nos com problemas difíceis de serem resolvidos, mudar de posição, levantar da cadeira ou andar um pouco são recursos que podem ajudar.” p.71</a:t>
            </a:r>
          </a:p>
          <a:p>
            <a:pPr algn="just"/>
            <a:r>
              <a:rPr lang="pt-BR" sz="2000" dirty="0" smtClean="0"/>
              <a:t>Quando realizamos contorções ou contrações faciais e corporais estamos também ligados </a:t>
            </a:r>
            <a:r>
              <a:rPr lang="pt-BR" sz="2000" dirty="0" smtClean="0"/>
              <a:t>à </a:t>
            </a:r>
            <a:r>
              <a:rPr lang="pt-BR" sz="2000" dirty="0" smtClean="0"/>
              <a:t>função tônica, pois nosso corpo se enquadra para a percepção adequada.</a:t>
            </a:r>
          </a:p>
          <a:p>
            <a:pPr algn="just"/>
            <a:r>
              <a:rPr lang="pt-BR" sz="2000" dirty="0" smtClean="0"/>
              <a:t>O papel do movimento na percepção na CRIANÇA é mais intenso, pois a criança reage corporalmente </a:t>
            </a:r>
            <a:r>
              <a:rPr lang="pt-BR" sz="2000" dirty="0" smtClean="0"/>
              <a:t>aos </a:t>
            </a:r>
            <a:r>
              <a:rPr lang="pt-BR" sz="2000" dirty="0" smtClean="0"/>
              <a:t>estímulos externos, adotando “atitudes”.</a:t>
            </a:r>
          </a:p>
          <a:p>
            <a:pPr algn="just"/>
            <a:r>
              <a:rPr lang="pt-BR" sz="2000" dirty="0" smtClean="0"/>
              <a:t>“Para </a:t>
            </a:r>
            <a:r>
              <a:rPr lang="pt-BR" sz="2000" dirty="0" err="1" smtClean="0"/>
              <a:t>Wallon</a:t>
            </a:r>
            <a:r>
              <a:rPr lang="pt-BR" sz="2000" dirty="0" smtClean="0"/>
              <a:t>, a imitação é uma forma de atividade que revela, de maneira incontestável, as origens motoras do ato mental.” p.72</a:t>
            </a:r>
          </a:p>
          <a:p>
            <a:pPr algn="just"/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- Origens motoras da atividade cognitiva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Mentalidade Projetiva: quando a criança recorre ao gesto para completar a expressão do seu pensamento.</a:t>
            </a:r>
          </a:p>
          <a:p>
            <a:pPr marL="273050" indent="446088" algn="just">
              <a:buFont typeface="Wingdings" pitchFamily="2" charset="2"/>
              <a:buChar char="ü"/>
            </a:pPr>
            <a:r>
              <a:rPr lang="pt-BR" sz="2000" dirty="0" smtClean="0"/>
              <a:t>Exemplo: Quando a criança fala “eu gosto de você, assim ó!” mostrando com os braços abertos. </a:t>
            </a:r>
          </a:p>
          <a:p>
            <a:pPr algn="just"/>
            <a:r>
              <a:rPr lang="pt-BR" sz="2000" dirty="0" smtClean="0"/>
              <a:t>Simulacro: quando o movimento é capaz de tornar presente o objeto e de substituí-lo.  </a:t>
            </a:r>
          </a:p>
          <a:p>
            <a:pPr marL="273050" indent="446088" algn="just">
              <a:buFont typeface="Wingdings" pitchFamily="2" charset="2"/>
              <a:buChar char="ü"/>
            </a:pPr>
            <a:r>
              <a:rPr lang="pt-BR" sz="2000" dirty="0" smtClean="0"/>
              <a:t>Exemplo: Quando a criança esta brincando de dar banho nas bonecas, ela ensaboa como se existisse um sabonete.</a:t>
            </a:r>
          </a:p>
          <a:p>
            <a:pPr algn="just">
              <a:buNone/>
            </a:pPr>
            <a:endParaRPr lang="pt-BR" sz="2000" dirty="0" smtClean="0"/>
          </a:p>
          <a:p>
            <a:pPr marL="273050" indent="446088" algn="just">
              <a:buFont typeface="Wingdings" pitchFamily="2" charset="2"/>
              <a:buChar char="ü"/>
            </a:pPr>
            <a:endParaRPr lang="pt-BR" sz="2000" dirty="0" smtClean="0"/>
          </a:p>
          <a:p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endParaRPr lang="pt-BR" sz="2000" dirty="0" smtClean="0"/>
          </a:p>
          <a:p>
            <a:endParaRPr lang="pt-BR" sz="2000" dirty="0"/>
          </a:p>
        </p:txBody>
      </p:sp>
      <p:pic>
        <p:nvPicPr>
          <p:cNvPr id="10242" name="Picture 2" descr="http://t1.gstatic.com/images?q=tbn:ANd9GcSVrAWT6wVP5PNXBVk41rSkjduyqGB2J3djTPMolerfUQfVL0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357694"/>
            <a:ext cx="2466975" cy="1847851"/>
          </a:xfrm>
          <a:prstGeom prst="rect">
            <a:avLst/>
          </a:prstGeom>
          <a:noFill/>
        </p:spPr>
      </p:pic>
      <p:pic>
        <p:nvPicPr>
          <p:cNvPr id="10244" name="Picture 4" descr="http://t1.gstatic.com/images?q=tbn:ANd9GcTYYbwW6F5tg_7GjYfUpJ8tb96kh6yU6OHnjvPS2gwwJ25gPq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357694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- Ação sobre o mundo físico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Para </a:t>
            </a:r>
            <a:r>
              <a:rPr lang="pt-BR" sz="2000" dirty="0" err="1" smtClean="0"/>
              <a:t>Wallon</a:t>
            </a:r>
            <a:r>
              <a:rPr lang="pt-BR" sz="2000" dirty="0" smtClean="0"/>
              <a:t>, </a:t>
            </a:r>
            <a:r>
              <a:rPr lang="pt-BR" sz="2000" dirty="0" smtClean="0"/>
              <a:t>a linguagem é o instrumento e suporte indispensável aos progressos do pensamento, existindo entre pensamento e linguagem uma relação de reciprocidade.</a:t>
            </a:r>
          </a:p>
          <a:p>
            <a:pPr algn="just"/>
            <a:r>
              <a:rPr lang="pt-BR" sz="2000" dirty="0" smtClean="0"/>
              <a:t>Quando a criança se apropria da linguagem, ocorre uma mudança com a maneira dela se relacionar com o mundo, podendo ela obter 'equivalentes' de objetos por meio de imagens e símbolos e assim estabelecer uma conexão mental com a vida, cada vez mais eficiente.</a:t>
            </a:r>
          </a:p>
          <a:p>
            <a:pPr algn="just"/>
            <a:endParaRPr lang="pt-BR" sz="2000" dirty="0" smtClean="0"/>
          </a:p>
        </p:txBody>
      </p:sp>
      <p:pic>
        <p:nvPicPr>
          <p:cNvPr id="9218" name="Picture 2" descr="http://p2.trrsf.com/image/fget/cf/619/464/img.terra.com.br/i/2010/12/03/1720691-9138-atm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143380"/>
            <a:ext cx="2643206" cy="1981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- Controle do movimento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err="1" smtClean="0"/>
              <a:t>Wallon</a:t>
            </a:r>
            <a:r>
              <a:rPr lang="pt-BR" sz="2000" dirty="0" smtClean="0"/>
              <a:t> apoiou-se nas manifestações verbais do pensamento em seus experimentos (entrevistas) feitos com crianças entre 5 e 9 anos. Durante as entrevistas, ele procurava levar o pensamento aos seus limites para que, em situação de dificuldade, pudessem ser percebidas suas contradições e seus mecanismos próprios.</a:t>
            </a:r>
          </a:p>
          <a:p>
            <a:pPr algn="just"/>
            <a:r>
              <a:rPr lang="pt-BR" sz="2000" dirty="0" smtClean="0"/>
              <a:t>O pensamento infantil é regido por uma dinâmica binária, que </a:t>
            </a:r>
            <a:r>
              <a:rPr lang="pt-BR" sz="2000" dirty="0" smtClean="0"/>
              <a:t>compõe </a:t>
            </a:r>
            <a:r>
              <a:rPr lang="pt-BR" sz="2000" dirty="0" smtClean="0"/>
              <a:t>em pares os objetos mentais, passando da identificação à diferenciação sem lógica aparente.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187</TotalTime>
  <Words>1104</Words>
  <Application>Microsoft Office PowerPoint</Application>
  <PresentationFormat>Apresentação na tela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Cívico</vt:lpstr>
      <vt:lpstr>  Uma concepção dialética do desenvolvimento infantil</vt:lpstr>
      <vt:lpstr>BIOGRAFIA – IZABEL GALVÃO</vt:lpstr>
      <vt:lpstr>DIMENSÕES DO MOVIMENTO</vt:lpstr>
      <vt:lpstr>DIMENSÕES DO MOVIMENTO</vt:lpstr>
      <vt:lpstr>- Estabilidade postural e equilíbrio</vt:lpstr>
      <vt:lpstr>- Origens motoras da atividade cognitiva</vt:lpstr>
      <vt:lpstr>- Origens motoras da atividade cognitiva</vt:lpstr>
      <vt:lpstr>- Ação sobre o mundo físico</vt:lpstr>
      <vt:lpstr>- Controle do movimento</vt:lpstr>
      <vt:lpstr>PENSAMENTO, LINGUAGEM E CONHECIMENTO</vt:lpstr>
      <vt:lpstr>- A dinâmica do pensamento infantil</vt:lpstr>
      <vt:lpstr>- A dinâmica do pensamento infantil</vt:lpstr>
      <vt:lpstr>- Pensamento categorial</vt:lpstr>
      <vt:lpstr>- Pensamento categorial</vt:lpstr>
      <vt:lpstr>- Pensamento sincrético</vt:lpstr>
      <vt:lpstr>Referência Bibliográfica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 concepção dialética do desenvolvimento infantil</dc:title>
  <dc:creator>marco</dc:creator>
  <cp:lastModifiedBy>usuario</cp:lastModifiedBy>
  <cp:revision>29</cp:revision>
  <dcterms:created xsi:type="dcterms:W3CDTF">2013-11-08T22:50:46Z</dcterms:created>
  <dcterms:modified xsi:type="dcterms:W3CDTF">2013-11-26T14:03:44Z</dcterms:modified>
</cp:coreProperties>
</file>