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9" r:id="rId2"/>
    <p:sldId id="257" r:id="rId3"/>
    <p:sldId id="273" r:id="rId4"/>
    <p:sldId id="261" r:id="rId5"/>
    <p:sldId id="265" r:id="rId6"/>
    <p:sldId id="266" r:id="rId7"/>
    <p:sldId id="280" r:id="rId8"/>
    <p:sldId id="274" r:id="rId9"/>
    <p:sldId id="275" r:id="rId10"/>
    <p:sldId id="278" r:id="rId11"/>
    <p:sldId id="276" r:id="rId12"/>
    <p:sldId id="277" r:id="rId13"/>
    <p:sldId id="268" r:id="rId14"/>
    <p:sldId id="269" r:id="rId15"/>
    <p:sldId id="270" r:id="rId16"/>
  </p:sldIdLst>
  <p:sldSz cx="9144000" cy="6858000" type="screen4x3"/>
  <p:notesSz cx="6858000" cy="90281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6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597" tIns="43299" rIns="86597" bIns="43299" numCol="1" anchor="t" anchorCtr="0" compatLnSpc="1">
            <a:prstTxWarp prst="textNoShape">
              <a:avLst/>
            </a:prstTxWarp>
          </a:bodyPr>
          <a:lstStyle>
            <a:lvl1pPr defTabSz="860425" eaLnBrk="0" hangingPunct="0">
              <a:defRPr sz="11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30114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597" tIns="43299" rIns="86597" bIns="43299" numCol="1" anchor="t" anchorCtr="0" compatLnSpc="1">
            <a:prstTxWarp prst="textNoShape">
              <a:avLst/>
            </a:prstTxWarp>
          </a:bodyPr>
          <a:lstStyle>
            <a:lvl1pPr algn="r" defTabSz="860425" eaLnBrk="0" hangingPunct="0">
              <a:defRPr sz="11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7900"/>
            <a:ext cx="29400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597" tIns="43299" rIns="86597" bIns="43299" numCol="1" anchor="b" anchorCtr="0" compatLnSpc="1">
            <a:prstTxWarp prst="textNoShape">
              <a:avLst/>
            </a:prstTxWarp>
          </a:bodyPr>
          <a:lstStyle>
            <a:lvl1pPr defTabSz="860425" eaLnBrk="0" hangingPunct="0">
              <a:defRPr sz="1100" b="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8597900"/>
            <a:ext cx="30114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597" tIns="43299" rIns="86597" bIns="43299" numCol="1" anchor="b" anchorCtr="0" compatLnSpc="1">
            <a:prstTxWarp prst="textNoShape">
              <a:avLst/>
            </a:prstTxWarp>
          </a:bodyPr>
          <a:lstStyle>
            <a:lvl1pPr algn="r" defTabSz="860425" eaLnBrk="0" hangingPunct="0">
              <a:defRPr sz="1100" b="0">
                <a:latin typeface="Times New Roman" pitchFamily="18" charset="0"/>
              </a:defRPr>
            </a:lvl1pPr>
          </a:lstStyle>
          <a:p>
            <a:fld id="{5D5EC6F3-B4DF-4E89-B8E9-657ED387FCC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46113"/>
            <a:ext cx="4581525" cy="34369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298950"/>
            <a:ext cx="5019675" cy="4084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597" tIns="43299" rIns="86597" bIns="43299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46113"/>
            <a:ext cx="4581525" cy="34369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298950"/>
            <a:ext cx="5019675" cy="4084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597" tIns="43299" rIns="86597" bIns="43299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46113"/>
            <a:ext cx="4581525" cy="34369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298950"/>
            <a:ext cx="5019675" cy="4084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597" tIns="43299" rIns="86597" bIns="43299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46113"/>
            <a:ext cx="4581525" cy="34369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298950"/>
            <a:ext cx="5019675" cy="4084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597" tIns="43299" rIns="86597" bIns="43299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87E07-628A-43C7-AECA-52A29E8DFA5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11A49-FA74-467C-966A-DD3890B3243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295B0-908F-455C-B7F3-54B0D6A694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327ED-C472-4447-889B-263C3674825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A5ABB-A8EC-42D0-A8DD-31BB795FDF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E9737-55E2-46C9-A0E8-A405B9D0E2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E47F2-7F23-4096-B30F-25869235323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10D6A-24F3-4CED-8EA9-F0B0E9A7F91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0E55E-97EF-424E-9117-2FA770319CC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EE279-78AC-474D-B7DA-052565D9F96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A33A8-D6C9-49C1-B4F0-9D4D05B571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13333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n-lt"/>
              </a:defRPr>
            </a:lvl1pPr>
          </a:lstStyle>
          <a:p>
            <a:fld id="{BF9E4444-1CA2-4B84-876E-E6FA6A8A3260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/>
            <a:r>
              <a:rPr lang="pt-BR" sz="1400" b="0"/>
              <a:t>Planejamento, Programação e Controle da Produção MRPII/ERP, 4a Edição</a:t>
            </a:r>
          </a:p>
          <a:p>
            <a:pPr eaLnBrk="0" hangingPunct="0"/>
            <a:r>
              <a:rPr lang="pt-BR" sz="1400" b="0"/>
              <a:t> © Editora Atlas, São Paulo</a:t>
            </a:r>
            <a:endParaRPr lang="pt-BR" sz="14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981200" y="2743200"/>
            <a:ext cx="6781800" cy="2287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4800">
                <a:solidFill>
                  <a:srgbClr val="FFFF00"/>
                </a:solidFill>
              </a:rPr>
              <a:t>MRP - Planejamento de necessidades de materiais</a:t>
            </a:r>
            <a:endParaRPr lang="pt-BR" sz="4800">
              <a:latin typeface="Times New Roman" pitchFamily="18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410200" y="1219200"/>
            <a:ext cx="3200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4400">
                <a:solidFill>
                  <a:srgbClr val="FFFF00"/>
                </a:solidFill>
              </a:rPr>
              <a:t>Capítulo 3</a:t>
            </a:r>
            <a:endParaRPr lang="pt-BR" sz="4400">
              <a:latin typeface="Times New Roman" pitchFamily="18" charset="0"/>
            </a:endParaRPr>
          </a:p>
        </p:txBody>
      </p:sp>
      <p:pic>
        <p:nvPicPr>
          <p:cNvPr id="32775" name="Picture 7" descr="E:\Sites\Projeto_CD\images\general\livro_sem_sombr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1516063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33363" y="1143000"/>
          <a:ext cx="8453437" cy="5145088"/>
        </p:xfrm>
        <a:graphic>
          <a:graphicData uri="http://schemas.openxmlformats.org/presentationml/2006/ole">
            <p:oleObj spid="_x0000_s20482" name="Documento" r:id="rId3" imgW="9154800" imgH="5499000" progId="Word.Document.6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858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/>
            <a:r>
              <a:rPr lang="pt-BR">
                <a:solidFill>
                  <a:srgbClr val="000066"/>
                </a:solidFill>
              </a:rPr>
              <a:t>Considerações sobre lead-times</a:t>
            </a:r>
            <a:endParaRPr lang="pt-BR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pPr eaLnBrk="0" hangingPunct="0"/>
            <a:r>
              <a:rPr lang="pt-BR" sz="3600" b="1">
                <a:solidFill>
                  <a:srgbClr val="FFFF00"/>
                </a:solidFill>
                <a:latin typeface="Arial" charset="0"/>
              </a:rPr>
              <a:t>Definição das políticas e dos tamanhos de lotes</a:t>
            </a:r>
            <a:endParaRPr lang="pt-BR" sz="3600" b="1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  <a:noFill/>
          <a:ln/>
        </p:spPr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pt-BR" sz="2400" b="1">
                <a:solidFill>
                  <a:schemeClr val="bg1"/>
                </a:solidFill>
                <a:latin typeface="Arial" charset="0"/>
              </a:rPr>
              <a:t>Fatores que influenciam</a:t>
            </a:r>
            <a:r>
              <a:rPr lang="pt-BR" sz="2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pt-BR" sz="2400" b="1">
                <a:solidFill>
                  <a:schemeClr val="bg1"/>
                </a:solidFill>
                <a:latin typeface="Arial" charset="0"/>
              </a:rPr>
              <a:t>os tamanhos do lote de produção e compras</a:t>
            </a:r>
          </a:p>
          <a:p>
            <a:pPr eaLnBrk="0" hangingPunct="0">
              <a:lnSpc>
                <a:spcPct val="130000"/>
              </a:lnSpc>
            </a:pPr>
            <a:r>
              <a:rPr lang="pt-BR" sz="2400" b="1">
                <a:solidFill>
                  <a:schemeClr val="bg1"/>
                </a:solidFill>
                <a:latin typeface="Arial" charset="0"/>
              </a:rPr>
              <a:t>Vantagens da redução dos custos fixos de produzir um lote ( </a:t>
            </a:r>
            <a:r>
              <a:rPr lang="pt-BR" sz="2400" b="1" i="1">
                <a:solidFill>
                  <a:schemeClr val="bg1"/>
                </a:solidFill>
                <a:latin typeface="Arial" charset="0"/>
              </a:rPr>
              <a:t>set up</a:t>
            </a:r>
            <a:r>
              <a:rPr lang="pt-BR" sz="2400" b="1">
                <a:solidFill>
                  <a:schemeClr val="bg1"/>
                </a:solidFill>
                <a:latin typeface="Arial" charset="0"/>
              </a:rPr>
              <a:t> )</a:t>
            </a:r>
          </a:p>
          <a:p>
            <a:pPr eaLnBrk="0" hangingPunct="0">
              <a:lnSpc>
                <a:spcPct val="130000"/>
              </a:lnSpc>
            </a:pPr>
            <a:r>
              <a:rPr lang="pt-BR" sz="2400" b="1">
                <a:solidFill>
                  <a:schemeClr val="bg1"/>
                </a:solidFill>
                <a:latin typeface="Arial" charset="0"/>
              </a:rPr>
              <a:t>Determinação do tamanho dos lotes de compra</a:t>
            </a:r>
          </a:p>
          <a:p>
            <a:pPr eaLnBrk="0" hangingPunct="0">
              <a:lnSpc>
                <a:spcPct val="130000"/>
              </a:lnSpc>
            </a:pPr>
            <a:r>
              <a:rPr lang="pt-BR" sz="2400" b="1">
                <a:solidFill>
                  <a:schemeClr val="bg1"/>
                </a:solidFill>
                <a:latin typeface="Arial" charset="0"/>
              </a:rPr>
              <a:t>Vantagens da redução de custos fixos de aquisição e lotes mínimos dos fornecedores</a:t>
            </a:r>
            <a:endParaRPr lang="pt-BR" sz="2400" b="1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noFill/>
          <a:ln/>
        </p:spPr>
        <p:txBody>
          <a:bodyPr/>
          <a:lstStyle/>
          <a:p>
            <a:pPr eaLnBrk="0" hangingPunct="0"/>
            <a:r>
              <a:rPr lang="pt-BR" sz="3600" b="1">
                <a:solidFill>
                  <a:srgbClr val="FFFF00"/>
                </a:solidFill>
                <a:latin typeface="Arial" charset="0"/>
              </a:rPr>
              <a:t>Definição dos estoques de segurança</a:t>
            </a:r>
            <a:endParaRPr lang="pt-BR" sz="3600" b="1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953000"/>
          </a:xfrm>
          <a:noFill/>
          <a:ln/>
        </p:spPr>
        <p:txBody>
          <a:bodyPr/>
          <a:lstStyle/>
          <a:p>
            <a:pPr eaLnBrk="0" hangingPunct="0">
              <a:lnSpc>
                <a:spcPct val="130000"/>
              </a:lnSpc>
            </a:pPr>
            <a:r>
              <a:rPr lang="pt-BR" sz="2200">
                <a:solidFill>
                  <a:schemeClr val="bg1"/>
                </a:solidFill>
                <a:latin typeface="Arial" charset="0"/>
              </a:rPr>
              <a:t>Razões para o uso de estoques de segurança</a:t>
            </a:r>
          </a:p>
          <a:p>
            <a:pPr eaLnBrk="0" hangingPunct="0">
              <a:lnSpc>
                <a:spcPct val="130000"/>
              </a:lnSpc>
            </a:pPr>
            <a:r>
              <a:rPr lang="pt-BR" sz="2200">
                <a:solidFill>
                  <a:schemeClr val="bg1"/>
                </a:solidFill>
                <a:latin typeface="Arial" charset="0"/>
              </a:rPr>
              <a:t>Incerteza de fornecimento para itens de matérias-primas, semi-acabados e produtos acabados</a:t>
            </a:r>
          </a:p>
          <a:p>
            <a:pPr eaLnBrk="0" hangingPunct="0">
              <a:lnSpc>
                <a:spcPct val="130000"/>
              </a:lnSpc>
            </a:pPr>
            <a:r>
              <a:rPr lang="pt-BR" sz="2200">
                <a:solidFill>
                  <a:schemeClr val="bg1"/>
                </a:solidFill>
                <a:latin typeface="Arial" charset="0"/>
              </a:rPr>
              <a:t>Incerteza de demanda para itens de matérias-primas, semi-acabados e produtos acabados</a:t>
            </a:r>
          </a:p>
          <a:p>
            <a:pPr eaLnBrk="0" hangingPunct="0">
              <a:lnSpc>
                <a:spcPct val="130000"/>
              </a:lnSpc>
            </a:pPr>
            <a:r>
              <a:rPr lang="pt-BR" sz="2200">
                <a:solidFill>
                  <a:schemeClr val="bg1"/>
                </a:solidFill>
                <a:latin typeface="Arial" charset="0"/>
              </a:rPr>
              <a:t>Uso de estoques de segurança e tempos de segurança</a:t>
            </a:r>
          </a:p>
          <a:p>
            <a:pPr eaLnBrk="0" hangingPunct="0">
              <a:lnSpc>
                <a:spcPct val="130000"/>
              </a:lnSpc>
            </a:pPr>
            <a:r>
              <a:rPr lang="pt-BR" sz="2200">
                <a:solidFill>
                  <a:schemeClr val="bg1"/>
                </a:solidFill>
                <a:latin typeface="Arial" charset="0"/>
              </a:rPr>
              <a:t>Abordagem evolutiva na determinação dos estoques de segurança</a:t>
            </a:r>
          </a:p>
          <a:p>
            <a:pPr eaLnBrk="0" hangingPunct="0">
              <a:lnSpc>
                <a:spcPct val="130000"/>
              </a:lnSpc>
            </a:pPr>
            <a:r>
              <a:rPr lang="pt-BR" sz="2200">
                <a:solidFill>
                  <a:schemeClr val="bg1"/>
                </a:solidFill>
                <a:latin typeface="Arial" charset="0"/>
              </a:rPr>
              <a:t>Vantagens de reduzir as incertezas</a:t>
            </a:r>
            <a:endParaRPr lang="pt-BR" sz="2200">
              <a:latin typeface="Arial" charset="0"/>
            </a:endParaRPr>
          </a:p>
          <a:p>
            <a:pPr eaLnBrk="0" hangingPunct="0">
              <a:lnSpc>
                <a:spcPct val="130000"/>
              </a:lnSpc>
            </a:pPr>
            <a:endParaRPr lang="pt-BR" sz="220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1026"/>
          <p:cNvGraphicFramePr>
            <a:graphicFrameLocks/>
          </p:cNvGraphicFramePr>
          <p:nvPr/>
        </p:nvGraphicFramePr>
        <p:xfrm>
          <a:off x="685800" y="1524000"/>
          <a:ext cx="7620000" cy="5029200"/>
        </p:xfrm>
        <a:graphic>
          <a:graphicData uri="http://schemas.openxmlformats.org/presentationml/2006/ole">
            <p:oleObj spid="_x0000_s26626" name="Documento" r:id="rId3" imgW="9154800" imgH="5814720" progId="Word.Document.6">
              <p:embed/>
            </p:oleObj>
          </a:graphicData>
        </a:graphic>
      </p:graphicFrame>
      <p:sp>
        <p:nvSpPr>
          <p:cNvPr id="2662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noFill/>
          <a:ln/>
        </p:spPr>
        <p:txBody>
          <a:bodyPr/>
          <a:lstStyle/>
          <a:p>
            <a:pPr eaLnBrk="0" hangingPunct="0"/>
            <a:r>
              <a:rPr lang="pt-BR" sz="2800" b="1">
                <a:solidFill>
                  <a:srgbClr val="000066"/>
                </a:solidFill>
                <a:latin typeface="Arial" charset="0"/>
              </a:rPr>
              <a:t>Efeito das distribuições estatísticas dos tempos de fornecimento sobre os estoques de segurança</a:t>
            </a:r>
            <a:endParaRPr lang="pt-BR" sz="32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20663" y="1524000"/>
          <a:ext cx="8237537" cy="4946650"/>
        </p:xfrm>
        <a:graphic>
          <a:graphicData uri="http://schemas.openxmlformats.org/presentationml/2006/ole">
            <p:oleObj spid="_x0000_s28674" name="Documento" r:id="rId3" imgW="9154800" imgH="5497200" progId="Word.Document.6">
              <p:embed/>
            </p:oleObj>
          </a:graphicData>
        </a:graphic>
      </p:graphicFrame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noFill/>
          <a:ln/>
        </p:spPr>
        <p:txBody>
          <a:bodyPr/>
          <a:lstStyle/>
          <a:p>
            <a:pPr eaLnBrk="0" hangingPunct="0"/>
            <a:r>
              <a:rPr lang="pt-BR" sz="2800" b="1">
                <a:solidFill>
                  <a:srgbClr val="000066"/>
                </a:solidFill>
                <a:latin typeface="Arial" charset="0"/>
              </a:rPr>
              <a:t>Relação entre incertezas de demanda e níveis de estoque de segurança</a:t>
            </a:r>
            <a:endParaRPr lang="pt-BR" sz="32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" name="Rectangle 1075"/>
          <p:cNvSpPr>
            <a:spLocks noChangeArrowheads="1"/>
          </p:cNvSpPr>
          <p:nvPr/>
        </p:nvSpPr>
        <p:spPr bwMode="auto">
          <a:xfrm>
            <a:off x="8448675" y="4784725"/>
            <a:ext cx="4763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30835" name="Group 1139"/>
          <p:cNvGrpSpPr>
            <a:grpSpLocks/>
          </p:cNvGrpSpPr>
          <p:nvPr/>
        </p:nvGrpSpPr>
        <p:grpSpPr bwMode="auto">
          <a:xfrm>
            <a:off x="381000" y="1371600"/>
            <a:ext cx="8199438" cy="4725988"/>
            <a:chOff x="299" y="1019"/>
            <a:chExt cx="5165" cy="2977"/>
          </a:xfrm>
        </p:grpSpPr>
        <p:sp>
          <p:nvSpPr>
            <p:cNvPr id="30729" name="Freeform 1033"/>
            <p:cNvSpPr>
              <a:spLocks/>
            </p:cNvSpPr>
            <p:nvPr/>
          </p:nvSpPr>
          <p:spPr bwMode="auto">
            <a:xfrm>
              <a:off x="823" y="1019"/>
              <a:ext cx="4519" cy="27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62"/>
                </a:cxn>
                <a:cxn ang="0">
                  <a:pos x="4519" y="2762"/>
                </a:cxn>
              </a:cxnLst>
              <a:rect l="0" t="0" r="r" b="b"/>
              <a:pathLst>
                <a:path w="4519" h="2762">
                  <a:moveTo>
                    <a:pt x="0" y="0"/>
                  </a:moveTo>
                  <a:lnTo>
                    <a:pt x="0" y="2762"/>
                  </a:lnTo>
                  <a:lnTo>
                    <a:pt x="4519" y="276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0" name="Freeform 1034"/>
            <p:cNvSpPr>
              <a:spLocks/>
            </p:cNvSpPr>
            <p:nvPr/>
          </p:nvSpPr>
          <p:spPr bwMode="auto">
            <a:xfrm>
              <a:off x="5302" y="3732"/>
              <a:ext cx="150" cy="98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18" y="49"/>
                </a:cxn>
                <a:cxn ang="0">
                  <a:pos x="0" y="0"/>
                </a:cxn>
                <a:cxn ang="0">
                  <a:pos x="150" y="49"/>
                </a:cxn>
                <a:cxn ang="0">
                  <a:pos x="0" y="98"/>
                </a:cxn>
              </a:cxnLst>
              <a:rect l="0" t="0" r="r" b="b"/>
              <a:pathLst>
                <a:path w="150" h="98">
                  <a:moveTo>
                    <a:pt x="0" y="98"/>
                  </a:moveTo>
                  <a:lnTo>
                    <a:pt x="18" y="49"/>
                  </a:lnTo>
                  <a:lnTo>
                    <a:pt x="0" y="0"/>
                  </a:lnTo>
                  <a:lnTo>
                    <a:pt x="150" y="49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1" name="Rectangle 1035"/>
            <p:cNvSpPr>
              <a:spLocks noChangeArrowheads="1"/>
            </p:cNvSpPr>
            <p:nvPr/>
          </p:nvSpPr>
          <p:spPr bwMode="auto">
            <a:xfrm>
              <a:off x="833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2" name="Rectangle 1036"/>
            <p:cNvSpPr>
              <a:spLocks noChangeArrowheads="1"/>
            </p:cNvSpPr>
            <p:nvPr/>
          </p:nvSpPr>
          <p:spPr bwMode="auto">
            <a:xfrm>
              <a:off x="947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3" name="Rectangle 1037"/>
            <p:cNvSpPr>
              <a:spLocks noChangeArrowheads="1"/>
            </p:cNvSpPr>
            <p:nvPr/>
          </p:nvSpPr>
          <p:spPr bwMode="auto">
            <a:xfrm>
              <a:off x="1060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4" name="Rectangle 1038"/>
            <p:cNvSpPr>
              <a:spLocks noChangeArrowheads="1"/>
            </p:cNvSpPr>
            <p:nvPr/>
          </p:nvSpPr>
          <p:spPr bwMode="auto">
            <a:xfrm>
              <a:off x="1174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5" name="Rectangle 1039"/>
            <p:cNvSpPr>
              <a:spLocks noChangeArrowheads="1"/>
            </p:cNvSpPr>
            <p:nvPr/>
          </p:nvSpPr>
          <p:spPr bwMode="auto">
            <a:xfrm>
              <a:off x="1288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6" name="Rectangle 1040"/>
            <p:cNvSpPr>
              <a:spLocks noChangeArrowheads="1"/>
            </p:cNvSpPr>
            <p:nvPr/>
          </p:nvSpPr>
          <p:spPr bwMode="auto">
            <a:xfrm>
              <a:off x="1401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7" name="Rectangle 1041"/>
            <p:cNvSpPr>
              <a:spLocks noChangeArrowheads="1"/>
            </p:cNvSpPr>
            <p:nvPr/>
          </p:nvSpPr>
          <p:spPr bwMode="auto">
            <a:xfrm>
              <a:off x="1515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8" name="Rectangle 1042"/>
            <p:cNvSpPr>
              <a:spLocks noChangeArrowheads="1"/>
            </p:cNvSpPr>
            <p:nvPr/>
          </p:nvSpPr>
          <p:spPr bwMode="auto">
            <a:xfrm>
              <a:off x="1629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39" name="Rectangle 1043"/>
            <p:cNvSpPr>
              <a:spLocks noChangeArrowheads="1"/>
            </p:cNvSpPr>
            <p:nvPr/>
          </p:nvSpPr>
          <p:spPr bwMode="auto">
            <a:xfrm>
              <a:off x="1742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0" name="Rectangle 1044"/>
            <p:cNvSpPr>
              <a:spLocks noChangeArrowheads="1"/>
            </p:cNvSpPr>
            <p:nvPr/>
          </p:nvSpPr>
          <p:spPr bwMode="auto">
            <a:xfrm>
              <a:off x="1856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1" name="Rectangle 1045"/>
            <p:cNvSpPr>
              <a:spLocks noChangeArrowheads="1"/>
            </p:cNvSpPr>
            <p:nvPr/>
          </p:nvSpPr>
          <p:spPr bwMode="auto">
            <a:xfrm>
              <a:off x="1970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2" name="Rectangle 1046"/>
            <p:cNvSpPr>
              <a:spLocks noChangeArrowheads="1"/>
            </p:cNvSpPr>
            <p:nvPr/>
          </p:nvSpPr>
          <p:spPr bwMode="auto">
            <a:xfrm>
              <a:off x="2084" y="3169"/>
              <a:ext cx="64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3" name="Rectangle 1047"/>
            <p:cNvSpPr>
              <a:spLocks noChangeArrowheads="1"/>
            </p:cNvSpPr>
            <p:nvPr/>
          </p:nvSpPr>
          <p:spPr bwMode="auto">
            <a:xfrm>
              <a:off x="2197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4" name="Rectangle 1048"/>
            <p:cNvSpPr>
              <a:spLocks noChangeArrowheads="1"/>
            </p:cNvSpPr>
            <p:nvPr/>
          </p:nvSpPr>
          <p:spPr bwMode="auto">
            <a:xfrm>
              <a:off x="2311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5" name="Rectangle 1049"/>
            <p:cNvSpPr>
              <a:spLocks noChangeArrowheads="1"/>
            </p:cNvSpPr>
            <p:nvPr/>
          </p:nvSpPr>
          <p:spPr bwMode="auto">
            <a:xfrm>
              <a:off x="2425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6" name="Rectangle 1050"/>
            <p:cNvSpPr>
              <a:spLocks noChangeArrowheads="1"/>
            </p:cNvSpPr>
            <p:nvPr/>
          </p:nvSpPr>
          <p:spPr bwMode="auto">
            <a:xfrm>
              <a:off x="2538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7" name="Rectangle 1051"/>
            <p:cNvSpPr>
              <a:spLocks noChangeArrowheads="1"/>
            </p:cNvSpPr>
            <p:nvPr/>
          </p:nvSpPr>
          <p:spPr bwMode="auto">
            <a:xfrm>
              <a:off x="2652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8" name="Rectangle 1052"/>
            <p:cNvSpPr>
              <a:spLocks noChangeArrowheads="1"/>
            </p:cNvSpPr>
            <p:nvPr/>
          </p:nvSpPr>
          <p:spPr bwMode="auto">
            <a:xfrm>
              <a:off x="2766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49" name="Rectangle 1053"/>
            <p:cNvSpPr>
              <a:spLocks noChangeArrowheads="1"/>
            </p:cNvSpPr>
            <p:nvPr/>
          </p:nvSpPr>
          <p:spPr bwMode="auto">
            <a:xfrm>
              <a:off x="2879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0" name="Rectangle 1054"/>
            <p:cNvSpPr>
              <a:spLocks noChangeArrowheads="1"/>
            </p:cNvSpPr>
            <p:nvPr/>
          </p:nvSpPr>
          <p:spPr bwMode="auto">
            <a:xfrm>
              <a:off x="2993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1" name="Rectangle 1055"/>
            <p:cNvSpPr>
              <a:spLocks noChangeArrowheads="1"/>
            </p:cNvSpPr>
            <p:nvPr/>
          </p:nvSpPr>
          <p:spPr bwMode="auto">
            <a:xfrm>
              <a:off x="3107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2" name="Rectangle 1056"/>
            <p:cNvSpPr>
              <a:spLocks noChangeArrowheads="1"/>
            </p:cNvSpPr>
            <p:nvPr/>
          </p:nvSpPr>
          <p:spPr bwMode="auto">
            <a:xfrm>
              <a:off x="3220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3" name="Rectangle 1057"/>
            <p:cNvSpPr>
              <a:spLocks noChangeArrowheads="1"/>
            </p:cNvSpPr>
            <p:nvPr/>
          </p:nvSpPr>
          <p:spPr bwMode="auto">
            <a:xfrm>
              <a:off x="3334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4" name="Rectangle 1058"/>
            <p:cNvSpPr>
              <a:spLocks noChangeArrowheads="1"/>
            </p:cNvSpPr>
            <p:nvPr/>
          </p:nvSpPr>
          <p:spPr bwMode="auto">
            <a:xfrm>
              <a:off x="3448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5" name="Rectangle 1059"/>
            <p:cNvSpPr>
              <a:spLocks noChangeArrowheads="1"/>
            </p:cNvSpPr>
            <p:nvPr/>
          </p:nvSpPr>
          <p:spPr bwMode="auto">
            <a:xfrm>
              <a:off x="3562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6" name="Rectangle 1060"/>
            <p:cNvSpPr>
              <a:spLocks noChangeArrowheads="1"/>
            </p:cNvSpPr>
            <p:nvPr/>
          </p:nvSpPr>
          <p:spPr bwMode="auto">
            <a:xfrm>
              <a:off x="3675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7" name="Rectangle 1061"/>
            <p:cNvSpPr>
              <a:spLocks noChangeArrowheads="1"/>
            </p:cNvSpPr>
            <p:nvPr/>
          </p:nvSpPr>
          <p:spPr bwMode="auto">
            <a:xfrm>
              <a:off x="3789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8" name="Rectangle 1062"/>
            <p:cNvSpPr>
              <a:spLocks noChangeArrowheads="1"/>
            </p:cNvSpPr>
            <p:nvPr/>
          </p:nvSpPr>
          <p:spPr bwMode="auto">
            <a:xfrm>
              <a:off x="3903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59" name="Rectangle 1063"/>
            <p:cNvSpPr>
              <a:spLocks noChangeArrowheads="1"/>
            </p:cNvSpPr>
            <p:nvPr/>
          </p:nvSpPr>
          <p:spPr bwMode="auto">
            <a:xfrm>
              <a:off x="4016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0" name="Rectangle 1064"/>
            <p:cNvSpPr>
              <a:spLocks noChangeArrowheads="1"/>
            </p:cNvSpPr>
            <p:nvPr/>
          </p:nvSpPr>
          <p:spPr bwMode="auto">
            <a:xfrm>
              <a:off x="4130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1" name="Rectangle 1065"/>
            <p:cNvSpPr>
              <a:spLocks noChangeArrowheads="1"/>
            </p:cNvSpPr>
            <p:nvPr/>
          </p:nvSpPr>
          <p:spPr bwMode="auto">
            <a:xfrm>
              <a:off x="4244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2" name="Rectangle 1066"/>
            <p:cNvSpPr>
              <a:spLocks noChangeArrowheads="1"/>
            </p:cNvSpPr>
            <p:nvPr/>
          </p:nvSpPr>
          <p:spPr bwMode="auto">
            <a:xfrm>
              <a:off x="4357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3" name="Rectangle 1067"/>
            <p:cNvSpPr>
              <a:spLocks noChangeArrowheads="1"/>
            </p:cNvSpPr>
            <p:nvPr/>
          </p:nvSpPr>
          <p:spPr bwMode="auto">
            <a:xfrm>
              <a:off x="4471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4" name="Rectangle 1068"/>
            <p:cNvSpPr>
              <a:spLocks noChangeArrowheads="1"/>
            </p:cNvSpPr>
            <p:nvPr/>
          </p:nvSpPr>
          <p:spPr bwMode="auto">
            <a:xfrm>
              <a:off x="4585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5" name="Rectangle 1069"/>
            <p:cNvSpPr>
              <a:spLocks noChangeArrowheads="1"/>
            </p:cNvSpPr>
            <p:nvPr/>
          </p:nvSpPr>
          <p:spPr bwMode="auto">
            <a:xfrm>
              <a:off x="4699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6" name="Rectangle 1070"/>
            <p:cNvSpPr>
              <a:spLocks noChangeArrowheads="1"/>
            </p:cNvSpPr>
            <p:nvPr/>
          </p:nvSpPr>
          <p:spPr bwMode="auto">
            <a:xfrm>
              <a:off x="4812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7" name="Rectangle 1071"/>
            <p:cNvSpPr>
              <a:spLocks noChangeArrowheads="1"/>
            </p:cNvSpPr>
            <p:nvPr/>
          </p:nvSpPr>
          <p:spPr bwMode="auto">
            <a:xfrm>
              <a:off x="4926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8" name="Rectangle 1072"/>
            <p:cNvSpPr>
              <a:spLocks noChangeArrowheads="1"/>
            </p:cNvSpPr>
            <p:nvPr/>
          </p:nvSpPr>
          <p:spPr bwMode="auto">
            <a:xfrm>
              <a:off x="5040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69" name="Rectangle 1073"/>
            <p:cNvSpPr>
              <a:spLocks noChangeArrowheads="1"/>
            </p:cNvSpPr>
            <p:nvPr/>
          </p:nvSpPr>
          <p:spPr bwMode="auto">
            <a:xfrm>
              <a:off x="5153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70" name="Rectangle 1074"/>
            <p:cNvSpPr>
              <a:spLocks noChangeArrowheads="1"/>
            </p:cNvSpPr>
            <p:nvPr/>
          </p:nvSpPr>
          <p:spPr bwMode="auto">
            <a:xfrm>
              <a:off x="5267" y="3169"/>
              <a:ext cx="6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72" name="Freeform 1076"/>
            <p:cNvSpPr>
              <a:spLocks/>
            </p:cNvSpPr>
            <p:nvPr/>
          </p:nvSpPr>
          <p:spPr bwMode="auto">
            <a:xfrm>
              <a:off x="5340" y="3133"/>
              <a:ext cx="124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5" y="40"/>
                </a:cxn>
                <a:cxn ang="0">
                  <a:pos x="0" y="0"/>
                </a:cxn>
                <a:cxn ang="0">
                  <a:pos x="124" y="40"/>
                </a:cxn>
                <a:cxn ang="0">
                  <a:pos x="0" y="80"/>
                </a:cxn>
              </a:cxnLst>
              <a:rect l="0" t="0" r="r" b="b"/>
              <a:pathLst>
                <a:path w="124" h="80">
                  <a:moveTo>
                    <a:pt x="0" y="80"/>
                  </a:moveTo>
                  <a:lnTo>
                    <a:pt x="15" y="40"/>
                  </a:lnTo>
                  <a:lnTo>
                    <a:pt x="0" y="0"/>
                  </a:lnTo>
                  <a:lnTo>
                    <a:pt x="124" y="4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0775" name="Group 1079"/>
            <p:cNvGrpSpPr>
              <a:grpSpLocks/>
            </p:cNvGrpSpPr>
            <p:nvPr/>
          </p:nvGrpSpPr>
          <p:grpSpPr bwMode="auto">
            <a:xfrm>
              <a:off x="835" y="3198"/>
              <a:ext cx="586" cy="584"/>
              <a:chOff x="835" y="3198"/>
              <a:chExt cx="586" cy="584"/>
            </a:xfrm>
          </p:grpSpPr>
          <p:sp>
            <p:nvSpPr>
              <p:cNvPr id="30773" name="Freeform 1077"/>
              <p:cNvSpPr>
                <a:spLocks/>
              </p:cNvSpPr>
              <p:nvPr/>
            </p:nvSpPr>
            <p:spPr bwMode="auto">
              <a:xfrm>
                <a:off x="835" y="3388"/>
                <a:ext cx="586" cy="394"/>
              </a:xfrm>
              <a:custGeom>
                <a:avLst/>
                <a:gdLst/>
                <a:ahLst/>
                <a:cxnLst>
                  <a:cxn ang="0">
                    <a:pos x="293" y="394"/>
                  </a:cxn>
                  <a:cxn ang="0">
                    <a:pos x="586" y="198"/>
                  </a:cxn>
                  <a:cxn ang="0">
                    <a:pos x="439" y="198"/>
                  </a:cxn>
                  <a:cxn ang="0">
                    <a:pos x="439" y="0"/>
                  </a:cxn>
                  <a:cxn ang="0">
                    <a:pos x="146" y="0"/>
                  </a:cxn>
                  <a:cxn ang="0">
                    <a:pos x="146" y="198"/>
                  </a:cxn>
                  <a:cxn ang="0">
                    <a:pos x="0" y="198"/>
                  </a:cxn>
                  <a:cxn ang="0">
                    <a:pos x="293" y="394"/>
                  </a:cxn>
                </a:cxnLst>
                <a:rect l="0" t="0" r="r" b="b"/>
                <a:pathLst>
                  <a:path w="586" h="394">
                    <a:moveTo>
                      <a:pt x="293" y="394"/>
                    </a:moveTo>
                    <a:lnTo>
                      <a:pt x="586" y="198"/>
                    </a:lnTo>
                    <a:lnTo>
                      <a:pt x="439" y="198"/>
                    </a:lnTo>
                    <a:lnTo>
                      <a:pt x="439" y="0"/>
                    </a:lnTo>
                    <a:lnTo>
                      <a:pt x="146" y="0"/>
                    </a:lnTo>
                    <a:lnTo>
                      <a:pt x="146" y="198"/>
                    </a:lnTo>
                    <a:lnTo>
                      <a:pt x="0" y="198"/>
                    </a:lnTo>
                    <a:lnTo>
                      <a:pt x="293" y="39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774" name="Freeform 1078"/>
              <p:cNvSpPr>
                <a:spLocks/>
              </p:cNvSpPr>
              <p:nvPr/>
            </p:nvSpPr>
            <p:spPr bwMode="auto">
              <a:xfrm>
                <a:off x="835" y="3198"/>
                <a:ext cx="586" cy="394"/>
              </a:xfrm>
              <a:custGeom>
                <a:avLst/>
                <a:gdLst/>
                <a:ahLst/>
                <a:cxnLst>
                  <a:cxn ang="0">
                    <a:pos x="0" y="198"/>
                  </a:cxn>
                  <a:cxn ang="0">
                    <a:pos x="146" y="198"/>
                  </a:cxn>
                  <a:cxn ang="0">
                    <a:pos x="146" y="394"/>
                  </a:cxn>
                  <a:cxn ang="0">
                    <a:pos x="439" y="394"/>
                  </a:cxn>
                  <a:cxn ang="0">
                    <a:pos x="439" y="198"/>
                  </a:cxn>
                  <a:cxn ang="0">
                    <a:pos x="586" y="198"/>
                  </a:cxn>
                  <a:cxn ang="0">
                    <a:pos x="293" y="0"/>
                  </a:cxn>
                  <a:cxn ang="0">
                    <a:pos x="0" y="198"/>
                  </a:cxn>
                </a:cxnLst>
                <a:rect l="0" t="0" r="r" b="b"/>
                <a:pathLst>
                  <a:path w="586" h="394">
                    <a:moveTo>
                      <a:pt x="0" y="198"/>
                    </a:moveTo>
                    <a:lnTo>
                      <a:pt x="146" y="198"/>
                    </a:lnTo>
                    <a:lnTo>
                      <a:pt x="146" y="394"/>
                    </a:lnTo>
                    <a:lnTo>
                      <a:pt x="439" y="394"/>
                    </a:lnTo>
                    <a:lnTo>
                      <a:pt x="439" y="198"/>
                    </a:lnTo>
                    <a:lnTo>
                      <a:pt x="586" y="198"/>
                    </a:lnTo>
                    <a:lnTo>
                      <a:pt x="293" y="0"/>
                    </a:lnTo>
                    <a:lnTo>
                      <a:pt x="0" y="198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776" name="Rectangle 1080"/>
            <p:cNvSpPr>
              <a:spLocks noChangeArrowheads="1"/>
            </p:cNvSpPr>
            <p:nvPr/>
          </p:nvSpPr>
          <p:spPr bwMode="auto">
            <a:xfrm>
              <a:off x="1394" y="3333"/>
              <a:ext cx="60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Estoque de</a:t>
              </a:r>
              <a:endParaRPr lang="pt-BR"/>
            </a:p>
          </p:txBody>
        </p:sp>
        <p:sp>
          <p:nvSpPr>
            <p:cNvPr id="30777" name="Rectangle 1081"/>
            <p:cNvSpPr>
              <a:spLocks noChangeArrowheads="1"/>
            </p:cNvSpPr>
            <p:nvPr/>
          </p:nvSpPr>
          <p:spPr bwMode="auto">
            <a:xfrm>
              <a:off x="1394" y="3474"/>
              <a:ext cx="86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 segurança (ES)</a:t>
              </a:r>
              <a:endParaRPr lang="pt-BR"/>
            </a:p>
          </p:txBody>
        </p:sp>
        <p:sp>
          <p:nvSpPr>
            <p:cNvPr id="30778" name="Rectangle 1082"/>
            <p:cNvSpPr>
              <a:spLocks noChangeArrowheads="1"/>
            </p:cNvSpPr>
            <p:nvPr/>
          </p:nvSpPr>
          <p:spPr bwMode="auto">
            <a:xfrm>
              <a:off x="1394" y="3616"/>
              <a:ext cx="4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estimado</a:t>
              </a:r>
              <a:endParaRPr lang="pt-BR"/>
            </a:p>
          </p:txBody>
        </p:sp>
        <p:sp>
          <p:nvSpPr>
            <p:cNvPr id="30779" name="Rectangle 1083"/>
            <p:cNvSpPr>
              <a:spLocks noChangeArrowheads="1"/>
            </p:cNvSpPr>
            <p:nvPr/>
          </p:nvSpPr>
          <p:spPr bwMode="auto">
            <a:xfrm>
              <a:off x="299" y="1039"/>
              <a:ext cx="5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Nível dos</a:t>
              </a:r>
              <a:endParaRPr lang="pt-BR"/>
            </a:p>
          </p:txBody>
        </p:sp>
        <p:sp>
          <p:nvSpPr>
            <p:cNvPr id="30780" name="Rectangle 1084"/>
            <p:cNvSpPr>
              <a:spLocks noChangeArrowheads="1"/>
            </p:cNvSpPr>
            <p:nvPr/>
          </p:nvSpPr>
          <p:spPr bwMode="auto">
            <a:xfrm>
              <a:off x="299" y="1181"/>
              <a:ext cx="48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estoques</a:t>
              </a:r>
              <a:endParaRPr lang="pt-BR"/>
            </a:p>
          </p:txBody>
        </p:sp>
        <p:sp>
          <p:nvSpPr>
            <p:cNvPr id="30781" name="Rectangle 1085"/>
            <p:cNvSpPr>
              <a:spLocks noChangeArrowheads="1"/>
            </p:cNvSpPr>
            <p:nvPr/>
          </p:nvSpPr>
          <p:spPr bwMode="auto">
            <a:xfrm>
              <a:off x="4940" y="3852"/>
              <a:ext cx="33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tempo</a:t>
              </a:r>
              <a:endParaRPr lang="pt-BR"/>
            </a:p>
          </p:txBody>
        </p:sp>
        <p:sp>
          <p:nvSpPr>
            <p:cNvPr id="30782" name="Freeform 1086"/>
            <p:cNvSpPr>
              <a:spLocks/>
            </p:cNvSpPr>
            <p:nvPr/>
          </p:nvSpPr>
          <p:spPr bwMode="auto">
            <a:xfrm>
              <a:off x="847" y="2096"/>
              <a:ext cx="4276" cy="1318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219" y="615"/>
                </a:cxn>
                <a:cxn ang="0">
                  <a:pos x="341" y="816"/>
                </a:cxn>
                <a:cxn ang="0">
                  <a:pos x="585" y="1003"/>
                </a:cxn>
                <a:cxn ang="0">
                  <a:pos x="780" y="1174"/>
                </a:cxn>
                <a:cxn ang="0">
                  <a:pos x="780" y="28"/>
                </a:cxn>
                <a:cxn ang="0">
                  <a:pos x="1072" y="301"/>
                </a:cxn>
                <a:cxn ang="0">
                  <a:pos x="1194" y="602"/>
                </a:cxn>
                <a:cxn ang="0">
                  <a:pos x="1450" y="759"/>
                </a:cxn>
                <a:cxn ang="0">
                  <a:pos x="1596" y="945"/>
                </a:cxn>
                <a:cxn ang="0">
                  <a:pos x="1840" y="1088"/>
                </a:cxn>
                <a:cxn ang="0">
                  <a:pos x="1925" y="1189"/>
                </a:cxn>
                <a:cxn ang="0">
                  <a:pos x="1925" y="0"/>
                </a:cxn>
                <a:cxn ang="0">
                  <a:pos x="2156" y="172"/>
                </a:cxn>
                <a:cxn ang="0">
                  <a:pos x="2290" y="415"/>
                </a:cxn>
                <a:cxn ang="0">
                  <a:pos x="2558" y="602"/>
                </a:cxn>
                <a:cxn ang="0">
                  <a:pos x="2729" y="802"/>
                </a:cxn>
                <a:cxn ang="0">
                  <a:pos x="2948" y="859"/>
                </a:cxn>
                <a:cxn ang="0">
                  <a:pos x="3046" y="1217"/>
                </a:cxn>
                <a:cxn ang="0">
                  <a:pos x="3046" y="71"/>
                </a:cxn>
                <a:cxn ang="0">
                  <a:pos x="3240" y="257"/>
                </a:cxn>
                <a:cxn ang="0">
                  <a:pos x="3362" y="473"/>
                </a:cxn>
                <a:cxn ang="0">
                  <a:pos x="3533" y="659"/>
                </a:cxn>
                <a:cxn ang="0">
                  <a:pos x="3752" y="844"/>
                </a:cxn>
                <a:cxn ang="0">
                  <a:pos x="3898" y="1031"/>
                </a:cxn>
                <a:cxn ang="0">
                  <a:pos x="4093" y="1318"/>
                </a:cxn>
                <a:cxn ang="0">
                  <a:pos x="4093" y="85"/>
                </a:cxn>
                <a:cxn ang="0">
                  <a:pos x="4276" y="214"/>
                </a:cxn>
              </a:cxnLst>
              <a:rect l="0" t="0" r="r" b="b"/>
              <a:pathLst>
                <a:path w="4276" h="1318">
                  <a:moveTo>
                    <a:pt x="0" y="415"/>
                  </a:moveTo>
                  <a:lnTo>
                    <a:pt x="219" y="615"/>
                  </a:lnTo>
                  <a:lnTo>
                    <a:pt x="341" y="816"/>
                  </a:lnTo>
                  <a:lnTo>
                    <a:pt x="585" y="1003"/>
                  </a:lnTo>
                  <a:lnTo>
                    <a:pt x="780" y="1174"/>
                  </a:lnTo>
                  <a:lnTo>
                    <a:pt x="780" y="28"/>
                  </a:lnTo>
                  <a:lnTo>
                    <a:pt x="1072" y="301"/>
                  </a:lnTo>
                  <a:lnTo>
                    <a:pt x="1194" y="602"/>
                  </a:lnTo>
                  <a:lnTo>
                    <a:pt x="1450" y="759"/>
                  </a:lnTo>
                  <a:lnTo>
                    <a:pt x="1596" y="945"/>
                  </a:lnTo>
                  <a:lnTo>
                    <a:pt x="1840" y="1088"/>
                  </a:lnTo>
                  <a:lnTo>
                    <a:pt x="1925" y="1189"/>
                  </a:lnTo>
                  <a:lnTo>
                    <a:pt x="1925" y="0"/>
                  </a:lnTo>
                  <a:lnTo>
                    <a:pt x="2156" y="172"/>
                  </a:lnTo>
                  <a:lnTo>
                    <a:pt x="2290" y="415"/>
                  </a:lnTo>
                  <a:lnTo>
                    <a:pt x="2558" y="602"/>
                  </a:lnTo>
                  <a:lnTo>
                    <a:pt x="2729" y="802"/>
                  </a:lnTo>
                  <a:lnTo>
                    <a:pt x="2948" y="859"/>
                  </a:lnTo>
                  <a:lnTo>
                    <a:pt x="3046" y="1217"/>
                  </a:lnTo>
                  <a:lnTo>
                    <a:pt x="3046" y="71"/>
                  </a:lnTo>
                  <a:lnTo>
                    <a:pt x="3240" y="257"/>
                  </a:lnTo>
                  <a:lnTo>
                    <a:pt x="3362" y="473"/>
                  </a:lnTo>
                  <a:lnTo>
                    <a:pt x="3533" y="659"/>
                  </a:lnTo>
                  <a:lnTo>
                    <a:pt x="3752" y="844"/>
                  </a:lnTo>
                  <a:lnTo>
                    <a:pt x="3898" y="1031"/>
                  </a:lnTo>
                  <a:lnTo>
                    <a:pt x="4093" y="1318"/>
                  </a:lnTo>
                  <a:lnTo>
                    <a:pt x="4093" y="85"/>
                  </a:lnTo>
                  <a:lnTo>
                    <a:pt x="4276" y="21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83" name="Rectangle 1087"/>
            <p:cNvSpPr>
              <a:spLocks noChangeArrowheads="1"/>
            </p:cNvSpPr>
            <p:nvPr/>
          </p:nvSpPr>
          <p:spPr bwMode="auto">
            <a:xfrm>
              <a:off x="2041" y="1495"/>
              <a:ext cx="98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curva de variação </a:t>
              </a:r>
              <a:endParaRPr lang="pt-BR"/>
            </a:p>
          </p:txBody>
        </p:sp>
        <p:sp>
          <p:nvSpPr>
            <p:cNvPr id="30784" name="Rectangle 1088"/>
            <p:cNvSpPr>
              <a:spLocks noChangeArrowheads="1"/>
            </p:cNvSpPr>
            <p:nvPr/>
          </p:nvSpPr>
          <p:spPr bwMode="auto">
            <a:xfrm>
              <a:off x="2041" y="1637"/>
              <a:ext cx="90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histórica real dos</a:t>
              </a:r>
              <a:endParaRPr lang="pt-BR"/>
            </a:p>
          </p:txBody>
        </p:sp>
        <p:sp>
          <p:nvSpPr>
            <p:cNvPr id="30785" name="Rectangle 1089"/>
            <p:cNvSpPr>
              <a:spLocks noChangeArrowheads="1"/>
            </p:cNvSpPr>
            <p:nvPr/>
          </p:nvSpPr>
          <p:spPr bwMode="auto">
            <a:xfrm>
              <a:off x="2041" y="1778"/>
              <a:ext cx="100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níveis de estoques</a:t>
              </a:r>
              <a:endParaRPr lang="pt-BR"/>
            </a:p>
          </p:txBody>
        </p:sp>
        <p:sp>
          <p:nvSpPr>
            <p:cNvPr id="30786" name="Rectangle 1090"/>
            <p:cNvSpPr>
              <a:spLocks noChangeArrowheads="1"/>
            </p:cNvSpPr>
            <p:nvPr/>
          </p:nvSpPr>
          <p:spPr bwMode="auto">
            <a:xfrm>
              <a:off x="537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87" name="Rectangle 1091"/>
            <p:cNvSpPr>
              <a:spLocks noChangeArrowheads="1"/>
            </p:cNvSpPr>
            <p:nvPr/>
          </p:nvSpPr>
          <p:spPr bwMode="auto">
            <a:xfrm>
              <a:off x="530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88" name="Rectangle 1092"/>
            <p:cNvSpPr>
              <a:spLocks noChangeArrowheads="1"/>
            </p:cNvSpPr>
            <p:nvPr/>
          </p:nvSpPr>
          <p:spPr bwMode="auto">
            <a:xfrm>
              <a:off x="524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89" name="Rectangle 1093"/>
            <p:cNvSpPr>
              <a:spLocks noChangeArrowheads="1"/>
            </p:cNvSpPr>
            <p:nvPr/>
          </p:nvSpPr>
          <p:spPr bwMode="auto">
            <a:xfrm>
              <a:off x="517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0" name="Rectangle 1094"/>
            <p:cNvSpPr>
              <a:spLocks noChangeArrowheads="1"/>
            </p:cNvSpPr>
            <p:nvPr/>
          </p:nvSpPr>
          <p:spPr bwMode="auto">
            <a:xfrm>
              <a:off x="511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1" name="Rectangle 1095"/>
            <p:cNvSpPr>
              <a:spLocks noChangeArrowheads="1"/>
            </p:cNvSpPr>
            <p:nvPr/>
          </p:nvSpPr>
          <p:spPr bwMode="auto">
            <a:xfrm>
              <a:off x="504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2" name="Rectangle 1096"/>
            <p:cNvSpPr>
              <a:spLocks noChangeArrowheads="1"/>
            </p:cNvSpPr>
            <p:nvPr/>
          </p:nvSpPr>
          <p:spPr bwMode="auto">
            <a:xfrm>
              <a:off x="498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3" name="Rectangle 1097"/>
            <p:cNvSpPr>
              <a:spLocks noChangeArrowheads="1"/>
            </p:cNvSpPr>
            <p:nvPr/>
          </p:nvSpPr>
          <p:spPr bwMode="auto">
            <a:xfrm>
              <a:off x="491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4" name="Rectangle 1098"/>
            <p:cNvSpPr>
              <a:spLocks noChangeArrowheads="1"/>
            </p:cNvSpPr>
            <p:nvPr/>
          </p:nvSpPr>
          <p:spPr bwMode="auto">
            <a:xfrm>
              <a:off x="485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5" name="Rectangle 1099"/>
            <p:cNvSpPr>
              <a:spLocks noChangeArrowheads="1"/>
            </p:cNvSpPr>
            <p:nvPr/>
          </p:nvSpPr>
          <p:spPr bwMode="auto">
            <a:xfrm>
              <a:off x="478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6" name="Rectangle 1100"/>
            <p:cNvSpPr>
              <a:spLocks noChangeArrowheads="1"/>
            </p:cNvSpPr>
            <p:nvPr/>
          </p:nvSpPr>
          <p:spPr bwMode="auto">
            <a:xfrm>
              <a:off x="472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7" name="Rectangle 1101"/>
            <p:cNvSpPr>
              <a:spLocks noChangeArrowheads="1"/>
            </p:cNvSpPr>
            <p:nvPr/>
          </p:nvSpPr>
          <p:spPr bwMode="auto">
            <a:xfrm>
              <a:off x="465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8" name="Rectangle 1102"/>
            <p:cNvSpPr>
              <a:spLocks noChangeArrowheads="1"/>
            </p:cNvSpPr>
            <p:nvPr/>
          </p:nvSpPr>
          <p:spPr bwMode="auto">
            <a:xfrm>
              <a:off x="4593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799" name="Rectangle 1103"/>
            <p:cNvSpPr>
              <a:spLocks noChangeArrowheads="1"/>
            </p:cNvSpPr>
            <p:nvPr/>
          </p:nvSpPr>
          <p:spPr bwMode="auto">
            <a:xfrm>
              <a:off x="4528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0" name="Rectangle 1104"/>
            <p:cNvSpPr>
              <a:spLocks noChangeArrowheads="1"/>
            </p:cNvSpPr>
            <p:nvPr/>
          </p:nvSpPr>
          <p:spPr bwMode="auto">
            <a:xfrm>
              <a:off x="446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1" name="Rectangle 1105"/>
            <p:cNvSpPr>
              <a:spLocks noChangeArrowheads="1"/>
            </p:cNvSpPr>
            <p:nvPr/>
          </p:nvSpPr>
          <p:spPr bwMode="auto">
            <a:xfrm>
              <a:off x="439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2" name="Rectangle 1106"/>
            <p:cNvSpPr>
              <a:spLocks noChangeArrowheads="1"/>
            </p:cNvSpPr>
            <p:nvPr/>
          </p:nvSpPr>
          <p:spPr bwMode="auto">
            <a:xfrm>
              <a:off x="433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3" name="Rectangle 1107"/>
            <p:cNvSpPr>
              <a:spLocks noChangeArrowheads="1"/>
            </p:cNvSpPr>
            <p:nvPr/>
          </p:nvSpPr>
          <p:spPr bwMode="auto">
            <a:xfrm>
              <a:off x="426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4" name="Rectangle 1108"/>
            <p:cNvSpPr>
              <a:spLocks noChangeArrowheads="1"/>
            </p:cNvSpPr>
            <p:nvPr/>
          </p:nvSpPr>
          <p:spPr bwMode="auto">
            <a:xfrm>
              <a:off x="420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5" name="Rectangle 1109"/>
            <p:cNvSpPr>
              <a:spLocks noChangeArrowheads="1"/>
            </p:cNvSpPr>
            <p:nvPr/>
          </p:nvSpPr>
          <p:spPr bwMode="auto">
            <a:xfrm>
              <a:off x="413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6" name="Rectangle 1110"/>
            <p:cNvSpPr>
              <a:spLocks noChangeArrowheads="1"/>
            </p:cNvSpPr>
            <p:nvPr/>
          </p:nvSpPr>
          <p:spPr bwMode="auto">
            <a:xfrm>
              <a:off x="407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7" name="Rectangle 1111"/>
            <p:cNvSpPr>
              <a:spLocks noChangeArrowheads="1"/>
            </p:cNvSpPr>
            <p:nvPr/>
          </p:nvSpPr>
          <p:spPr bwMode="auto">
            <a:xfrm>
              <a:off x="400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8" name="Rectangle 1112"/>
            <p:cNvSpPr>
              <a:spLocks noChangeArrowheads="1"/>
            </p:cNvSpPr>
            <p:nvPr/>
          </p:nvSpPr>
          <p:spPr bwMode="auto">
            <a:xfrm>
              <a:off x="394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09" name="Rectangle 1113"/>
            <p:cNvSpPr>
              <a:spLocks noChangeArrowheads="1"/>
            </p:cNvSpPr>
            <p:nvPr/>
          </p:nvSpPr>
          <p:spPr bwMode="auto">
            <a:xfrm>
              <a:off x="387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0" name="Rectangle 1114"/>
            <p:cNvSpPr>
              <a:spLocks noChangeArrowheads="1"/>
            </p:cNvSpPr>
            <p:nvPr/>
          </p:nvSpPr>
          <p:spPr bwMode="auto">
            <a:xfrm>
              <a:off x="381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1" name="Rectangle 1115"/>
            <p:cNvSpPr>
              <a:spLocks noChangeArrowheads="1"/>
            </p:cNvSpPr>
            <p:nvPr/>
          </p:nvSpPr>
          <p:spPr bwMode="auto">
            <a:xfrm>
              <a:off x="374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2" name="Rectangle 1116"/>
            <p:cNvSpPr>
              <a:spLocks noChangeArrowheads="1"/>
            </p:cNvSpPr>
            <p:nvPr/>
          </p:nvSpPr>
          <p:spPr bwMode="auto">
            <a:xfrm>
              <a:off x="368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3" name="Rectangle 1117"/>
            <p:cNvSpPr>
              <a:spLocks noChangeArrowheads="1"/>
            </p:cNvSpPr>
            <p:nvPr/>
          </p:nvSpPr>
          <p:spPr bwMode="auto">
            <a:xfrm>
              <a:off x="361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4" name="Rectangle 1118"/>
            <p:cNvSpPr>
              <a:spLocks noChangeArrowheads="1"/>
            </p:cNvSpPr>
            <p:nvPr/>
          </p:nvSpPr>
          <p:spPr bwMode="auto">
            <a:xfrm>
              <a:off x="3553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5" name="Rectangle 1119"/>
            <p:cNvSpPr>
              <a:spLocks noChangeArrowheads="1"/>
            </p:cNvSpPr>
            <p:nvPr/>
          </p:nvSpPr>
          <p:spPr bwMode="auto">
            <a:xfrm>
              <a:off x="3488" y="3409"/>
              <a:ext cx="33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6" name="Rectangle 1120"/>
            <p:cNvSpPr>
              <a:spLocks noChangeArrowheads="1"/>
            </p:cNvSpPr>
            <p:nvPr/>
          </p:nvSpPr>
          <p:spPr bwMode="auto">
            <a:xfrm>
              <a:off x="3424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7" name="Rectangle 1121"/>
            <p:cNvSpPr>
              <a:spLocks noChangeArrowheads="1"/>
            </p:cNvSpPr>
            <p:nvPr/>
          </p:nvSpPr>
          <p:spPr bwMode="auto">
            <a:xfrm>
              <a:off x="3359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8" name="Rectangle 1122"/>
            <p:cNvSpPr>
              <a:spLocks noChangeArrowheads="1"/>
            </p:cNvSpPr>
            <p:nvPr/>
          </p:nvSpPr>
          <p:spPr bwMode="auto">
            <a:xfrm>
              <a:off x="3294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19" name="Rectangle 1123"/>
            <p:cNvSpPr>
              <a:spLocks noChangeArrowheads="1"/>
            </p:cNvSpPr>
            <p:nvPr/>
          </p:nvSpPr>
          <p:spPr bwMode="auto">
            <a:xfrm>
              <a:off x="3229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20" name="Rectangle 1124"/>
            <p:cNvSpPr>
              <a:spLocks noChangeArrowheads="1"/>
            </p:cNvSpPr>
            <p:nvPr/>
          </p:nvSpPr>
          <p:spPr bwMode="auto">
            <a:xfrm>
              <a:off x="3164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21" name="Rectangle 1125"/>
            <p:cNvSpPr>
              <a:spLocks noChangeArrowheads="1"/>
            </p:cNvSpPr>
            <p:nvPr/>
          </p:nvSpPr>
          <p:spPr bwMode="auto">
            <a:xfrm>
              <a:off x="3099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22" name="Rectangle 1126"/>
            <p:cNvSpPr>
              <a:spLocks noChangeArrowheads="1"/>
            </p:cNvSpPr>
            <p:nvPr/>
          </p:nvSpPr>
          <p:spPr bwMode="auto">
            <a:xfrm>
              <a:off x="3034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23" name="Rectangle 1127"/>
            <p:cNvSpPr>
              <a:spLocks noChangeArrowheads="1"/>
            </p:cNvSpPr>
            <p:nvPr/>
          </p:nvSpPr>
          <p:spPr bwMode="auto">
            <a:xfrm>
              <a:off x="2969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24" name="Rectangle 1128"/>
            <p:cNvSpPr>
              <a:spLocks noChangeArrowheads="1"/>
            </p:cNvSpPr>
            <p:nvPr/>
          </p:nvSpPr>
          <p:spPr bwMode="auto">
            <a:xfrm>
              <a:off x="2904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825" name="Rectangle 1129"/>
            <p:cNvSpPr>
              <a:spLocks noChangeArrowheads="1"/>
            </p:cNvSpPr>
            <p:nvPr/>
          </p:nvSpPr>
          <p:spPr bwMode="auto">
            <a:xfrm>
              <a:off x="2839" y="3409"/>
              <a:ext cx="32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0828" name="Group 1132"/>
            <p:cNvGrpSpPr>
              <a:grpSpLocks/>
            </p:cNvGrpSpPr>
            <p:nvPr/>
          </p:nvGrpSpPr>
          <p:grpSpPr bwMode="auto">
            <a:xfrm>
              <a:off x="2821" y="3173"/>
              <a:ext cx="305" cy="229"/>
              <a:chOff x="2821" y="3173"/>
              <a:chExt cx="305" cy="229"/>
            </a:xfrm>
          </p:grpSpPr>
          <p:sp>
            <p:nvSpPr>
              <p:cNvPr id="30826" name="Freeform 1130"/>
              <p:cNvSpPr>
                <a:spLocks/>
              </p:cNvSpPr>
              <p:nvPr/>
            </p:nvSpPr>
            <p:spPr bwMode="auto">
              <a:xfrm>
                <a:off x="2821" y="3247"/>
                <a:ext cx="305" cy="155"/>
              </a:xfrm>
              <a:custGeom>
                <a:avLst/>
                <a:gdLst/>
                <a:ahLst/>
                <a:cxnLst>
                  <a:cxn ang="0">
                    <a:pos x="153" y="155"/>
                  </a:cxn>
                  <a:cxn ang="0">
                    <a:pos x="305" y="78"/>
                  </a:cxn>
                  <a:cxn ang="0">
                    <a:pos x="229" y="78"/>
                  </a:cxn>
                  <a:cxn ang="0">
                    <a:pos x="229" y="0"/>
                  </a:cxn>
                  <a:cxn ang="0">
                    <a:pos x="76" y="0"/>
                  </a:cxn>
                  <a:cxn ang="0">
                    <a:pos x="76" y="78"/>
                  </a:cxn>
                  <a:cxn ang="0">
                    <a:pos x="0" y="78"/>
                  </a:cxn>
                  <a:cxn ang="0">
                    <a:pos x="153" y="155"/>
                  </a:cxn>
                </a:cxnLst>
                <a:rect l="0" t="0" r="r" b="b"/>
                <a:pathLst>
                  <a:path w="305" h="155">
                    <a:moveTo>
                      <a:pt x="153" y="155"/>
                    </a:moveTo>
                    <a:lnTo>
                      <a:pt x="305" y="78"/>
                    </a:lnTo>
                    <a:lnTo>
                      <a:pt x="229" y="78"/>
                    </a:lnTo>
                    <a:lnTo>
                      <a:pt x="229" y="0"/>
                    </a:lnTo>
                    <a:lnTo>
                      <a:pt x="76" y="0"/>
                    </a:lnTo>
                    <a:lnTo>
                      <a:pt x="76" y="78"/>
                    </a:lnTo>
                    <a:lnTo>
                      <a:pt x="0" y="78"/>
                    </a:lnTo>
                    <a:lnTo>
                      <a:pt x="153" y="155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27" name="Freeform 1131"/>
              <p:cNvSpPr>
                <a:spLocks/>
              </p:cNvSpPr>
              <p:nvPr/>
            </p:nvSpPr>
            <p:spPr bwMode="auto">
              <a:xfrm>
                <a:off x="2821" y="3173"/>
                <a:ext cx="305" cy="155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76" y="78"/>
                  </a:cxn>
                  <a:cxn ang="0">
                    <a:pos x="76" y="155"/>
                  </a:cxn>
                  <a:cxn ang="0">
                    <a:pos x="229" y="155"/>
                  </a:cxn>
                  <a:cxn ang="0">
                    <a:pos x="229" y="78"/>
                  </a:cxn>
                  <a:cxn ang="0">
                    <a:pos x="305" y="78"/>
                  </a:cxn>
                  <a:cxn ang="0">
                    <a:pos x="153" y="0"/>
                  </a:cxn>
                  <a:cxn ang="0">
                    <a:pos x="0" y="78"/>
                  </a:cxn>
                </a:cxnLst>
                <a:rect l="0" t="0" r="r" b="b"/>
                <a:pathLst>
                  <a:path w="305" h="155">
                    <a:moveTo>
                      <a:pt x="0" y="78"/>
                    </a:moveTo>
                    <a:lnTo>
                      <a:pt x="76" y="78"/>
                    </a:lnTo>
                    <a:lnTo>
                      <a:pt x="76" y="155"/>
                    </a:lnTo>
                    <a:lnTo>
                      <a:pt x="229" y="155"/>
                    </a:lnTo>
                    <a:lnTo>
                      <a:pt x="229" y="78"/>
                    </a:lnTo>
                    <a:lnTo>
                      <a:pt x="305" y="78"/>
                    </a:lnTo>
                    <a:lnTo>
                      <a:pt x="153" y="0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0831" name="Group 1135"/>
            <p:cNvGrpSpPr>
              <a:grpSpLocks/>
            </p:cNvGrpSpPr>
            <p:nvPr/>
          </p:nvGrpSpPr>
          <p:grpSpPr bwMode="auto">
            <a:xfrm>
              <a:off x="4965" y="3426"/>
              <a:ext cx="354" cy="343"/>
              <a:chOff x="4965" y="3426"/>
              <a:chExt cx="354" cy="343"/>
            </a:xfrm>
          </p:grpSpPr>
          <p:sp>
            <p:nvSpPr>
              <p:cNvPr id="30829" name="Freeform 1133"/>
              <p:cNvSpPr>
                <a:spLocks/>
              </p:cNvSpPr>
              <p:nvPr/>
            </p:nvSpPr>
            <p:spPr bwMode="auto">
              <a:xfrm>
                <a:off x="4965" y="3537"/>
                <a:ext cx="354" cy="232"/>
              </a:xfrm>
              <a:custGeom>
                <a:avLst/>
                <a:gdLst/>
                <a:ahLst/>
                <a:cxnLst>
                  <a:cxn ang="0">
                    <a:pos x="177" y="232"/>
                  </a:cxn>
                  <a:cxn ang="0">
                    <a:pos x="354" y="115"/>
                  </a:cxn>
                  <a:cxn ang="0">
                    <a:pos x="265" y="115"/>
                  </a:cxn>
                  <a:cxn ang="0">
                    <a:pos x="265" y="0"/>
                  </a:cxn>
                  <a:cxn ang="0">
                    <a:pos x="88" y="0"/>
                  </a:cxn>
                  <a:cxn ang="0">
                    <a:pos x="88" y="115"/>
                  </a:cxn>
                  <a:cxn ang="0">
                    <a:pos x="0" y="115"/>
                  </a:cxn>
                  <a:cxn ang="0">
                    <a:pos x="177" y="232"/>
                  </a:cxn>
                </a:cxnLst>
                <a:rect l="0" t="0" r="r" b="b"/>
                <a:pathLst>
                  <a:path w="354" h="232">
                    <a:moveTo>
                      <a:pt x="177" y="232"/>
                    </a:moveTo>
                    <a:lnTo>
                      <a:pt x="354" y="115"/>
                    </a:lnTo>
                    <a:lnTo>
                      <a:pt x="265" y="115"/>
                    </a:lnTo>
                    <a:lnTo>
                      <a:pt x="265" y="0"/>
                    </a:lnTo>
                    <a:lnTo>
                      <a:pt x="88" y="0"/>
                    </a:lnTo>
                    <a:lnTo>
                      <a:pt x="88" y="115"/>
                    </a:lnTo>
                    <a:lnTo>
                      <a:pt x="0" y="115"/>
                    </a:lnTo>
                    <a:lnTo>
                      <a:pt x="177" y="232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30" name="Freeform 1134"/>
              <p:cNvSpPr>
                <a:spLocks/>
              </p:cNvSpPr>
              <p:nvPr/>
            </p:nvSpPr>
            <p:spPr bwMode="auto">
              <a:xfrm>
                <a:off x="4965" y="3426"/>
                <a:ext cx="354" cy="233"/>
              </a:xfrm>
              <a:custGeom>
                <a:avLst/>
                <a:gdLst/>
                <a:ahLst/>
                <a:cxnLst>
                  <a:cxn ang="0">
                    <a:pos x="0" y="115"/>
                  </a:cxn>
                  <a:cxn ang="0">
                    <a:pos x="88" y="115"/>
                  </a:cxn>
                  <a:cxn ang="0">
                    <a:pos x="88" y="233"/>
                  </a:cxn>
                  <a:cxn ang="0">
                    <a:pos x="265" y="233"/>
                  </a:cxn>
                  <a:cxn ang="0">
                    <a:pos x="265" y="115"/>
                  </a:cxn>
                  <a:cxn ang="0">
                    <a:pos x="354" y="115"/>
                  </a:cxn>
                  <a:cxn ang="0">
                    <a:pos x="177" y="0"/>
                  </a:cxn>
                  <a:cxn ang="0">
                    <a:pos x="0" y="115"/>
                  </a:cxn>
                </a:cxnLst>
                <a:rect l="0" t="0" r="r" b="b"/>
                <a:pathLst>
                  <a:path w="354" h="233">
                    <a:moveTo>
                      <a:pt x="0" y="115"/>
                    </a:moveTo>
                    <a:lnTo>
                      <a:pt x="88" y="115"/>
                    </a:lnTo>
                    <a:lnTo>
                      <a:pt x="88" y="233"/>
                    </a:lnTo>
                    <a:lnTo>
                      <a:pt x="265" y="233"/>
                    </a:lnTo>
                    <a:lnTo>
                      <a:pt x="265" y="115"/>
                    </a:lnTo>
                    <a:lnTo>
                      <a:pt x="354" y="115"/>
                    </a:lnTo>
                    <a:lnTo>
                      <a:pt x="177" y="0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0832" name="Rectangle 1136"/>
            <p:cNvSpPr>
              <a:spLocks noChangeArrowheads="1"/>
            </p:cNvSpPr>
            <p:nvPr/>
          </p:nvSpPr>
          <p:spPr bwMode="auto">
            <a:xfrm>
              <a:off x="3149" y="3244"/>
              <a:ext cx="158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uso máximo no períododo ES</a:t>
              </a:r>
              <a:endParaRPr lang="pt-BR"/>
            </a:p>
          </p:txBody>
        </p:sp>
        <p:sp>
          <p:nvSpPr>
            <p:cNvPr id="30833" name="Rectangle 1137"/>
            <p:cNvSpPr>
              <a:spLocks noChangeArrowheads="1"/>
            </p:cNvSpPr>
            <p:nvPr/>
          </p:nvSpPr>
          <p:spPr bwMode="auto">
            <a:xfrm>
              <a:off x="2894" y="3472"/>
              <a:ext cx="175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estoque de segurança “sem uso”</a:t>
              </a:r>
              <a:endParaRPr lang="pt-BR"/>
            </a:p>
          </p:txBody>
        </p:sp>
        <p:sp>
          <p:nvSpPr>
            <p:cNvPr id="30834" name="Rectangle 1138"/>
            <p:cNvSpPr>
              <a:spLocks noChangeArrowheads="1"/>
            </p:cNvSpPr>
            <p:nvPr/>
          </p:nvSpPr>
          <p:spPr bwMode="auto">
            <a:xfrm>
              <a:off x="2894" y="3614"/>
              <a:ext cx="204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0">
                  <a:solidFill>
                    <a:srgbClr val="000000"/>
                  </a:solidFill>
                </a:rPr>
                <a:t>no período: oportunidade de redução?</a:t>
              </a:r>
              <a:endParaRPr lang="pt-BR"/>
            </a:p>
          </p:txBody>
        </p:sp>
      </p:grpSp>
      <p:sp>
        <p:nvSpPr>
          <p:cNvPr id="30723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  <a:noFill/>
          <a:ln/>
        </p:spPr>
        <p:txBody>
          <a:bodyPr/>
          <a:lstStyle/>
          <a:p>
            <a:pPr eaLnBrk="0" hangingPunct="0"/>
            <a:r>
              <a:rPr lang="pt-BR" sz="3200" b="1">
                <a:solidFill>
                  <a:srgbClr val="000066"/>
                </a:solidFill>
                <a:latin typeface="Arial" charset="0"/>
              </a:rPr>
              <a:t>Enfoque evolutivo para definição de estoques de segurança</a:t>
            </a:r>
            <a:endParaRPr lang="pt-BR" sz="3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2" name="Group 1132"/>
          <p:cNvGrpSpPr>
            <a:grpSpLocks/>
          </p:cNvGrpSpPr>
          <p:nvPr/>
        </p:nvGrpSpPr>
        <p:grpSpPr bwMode="auto">
          <a:xfrm>
            <a:off x="381000" y="1073150"/>
            <a:ext cx="7848600" cy="5022850"/>
            <a:chOff x="240" y="676"/>
            <a:chExt cx="5317" cy="3436"/>
          </a:xfrm>
        </p:grpSpPr>
        <p:sp>
          <p:nvSpPr>
            <p:cNvPr id="6148" name="Rectangle 1028"/>
            <p:cNvSpPr>
              <a:spLocks noChangeArrowheads="1"/>
            </p:cNvSpPr>
            <p:nvPr/>
          </p:nvSpPr>
          <p:spPr bwMode="auto">
            <a:xfrm>
              <a:off x="2549" y="676"/>
              <a:ext cx="709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" name="Rectangle 1029"/>
            <p:cNvSpPr>
              <a:spLocks noChangeArrowheads="1"/>
            </p:cNvSpPr>
            <p:nvPr/>
          </p:nvSpPr>
          <p:spPr bwMode="auto">
            <a:xfrm>
              <a:off x="608" y="1277"/>
              <a:ext cx="832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" name="Rectangle 1030"/>
            <p:cNvSpPr>
              <a:spLocks noChangeArrowheads="1"/>
            </p:cNvSpPr>
            <p:nvPr/>
          </p:nvSpPr>
          <p:spPr bwMode="auto">
            <a:xfrm>
              <a:off x="1578" y="1277"/>
              <a:ext cx="709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" name="Rectangle 1031"/>
            <p:cNvSpPr>
              <a:spLocks noChangeArrowheads="1"/>
            </p:cNvSpPr>
            <p:nvPr/>
          </p:nvSpPr>
          <p:spPr bwMode="auto">
            <a:xfrm>
              <a:off x="2549" y="1277"/>
              <a:ext cx="709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" name="Rectangle 1032"/>
            <p:cNvSpPr>
              <a:spLocks noChangeArrowheads="1"/>
            </p:cNvSpPr>
            <p:nvPr/>
          </p:nvSpPr>
          <p:spPr bwMode="auto">
            <a:xfrm>
              <a:off x="4644" y="1277"/>
              <a:ext cx="709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" name="Rectangle 1033"/>
            <p:cNvSpPr>
              <a:spLocks noChangeArrowheads="1"/>
            </p:cNvSpPr>
            <p:nvPr/>
          </p:nvSpPr>
          <p:spPr bwMode="auto">
            <a:xfrm>
              <a:off x="2549" y="2534"/>
              <a:ext cx="763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" name="Rectangle 1034"/>
            <p:cNvSpPr>
              <a:spLocks noChangeArrowheads="1"/>
            </p:cNvSpPr>
            <p:nvPr/>
          </p:nvSpPr>
          <p:spPr bwMode="auto">
            <a:xfrm>
              <a:off x="4644" y="1878"/>
              <a:ext cx="709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5" name="Rectangle 1035"/>
            <p:cNvSpPr>
              <a:spLocks noChangeArrowheads="1"/>
            </p:cNvSpPr>
            <p:nvPr/>
          </p:nvSpPr>
          <p:spPr bwMode="auto">
            <a:xfrm>
              <a:off x="352" y="1878"/>
              <a:ext cx="555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6" name="Rectangle 1036"/>
            <p:cNvSpPr>
              <a:spLocks noChangeArrowheads="1"/>
            </p:cNvSpPr>
            <p:nvPr/>
          </p:nvSpPr>
          <p:spPr bwMode="auto">
            <a:xfrm>
              <a:off x="2627" y="721"/>
              <a:ext cx="488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Lapiseira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57" name="Rectangle 1037"/>
            <p:cNvSpPr>
              <a:spLocks noChangeArrowheads="1"/>
            </p:cNvSpPr>
            <p:nvPr/>
          </p:nvSpPr>
          <p:spPr bwMode="auto">
            <a:xfrm>
              <a:off x="2741" y="873"/>
              <a:ext cx="28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P207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58" name="Rectangle 1038"/>
            <p:cNvSpPr>
              <a:spLocks noChangeArrowheads="1"/>
            </p:cNvSpPr>
            <p:nvPr/>
          </p:nvSpPr>
          <p:spPr bwMode="auto">
            <a:xfrm>
              <a:off x="793" y="1321"/>
              <a:ext cx="327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Corpo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59" name="Rectangle 1039"/>
            <p:cNvSpPr>
              <a:spLocks noChangeArrowheads="1"/>
            </p:cNvSpPr>
            <p:nvPr/>
          </p:nvSpPr>
          <p:spPr bwMode="auto">
            <a:xfrm>
              <a:off x="650" y="1474"/>
              <a:ext cx="63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externo 207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0" name="Rectangle 1040"/>
            <p:cNvSpPr>
              <a:spLocks noChangeArrowheads="1"/>
            </p:cNvSpPr>
            <p:nvPr/>
          </p:nvSpPr>
          <p:spPr bwMode="auto">
            <a:xfrm>
              <a:off x="965" y="1878"/>
              <a:ext cx="555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1" name="Rectangle 1041"/>
            <p:cNvSpPr>
              <a:spLocks noChangeArrowheads="1"/>
            </p:cNvSpPr>
            <p:nvPr/>
          </p:nvSpPr>
          <p:spPr bwMode="auto">
            <a:xfrm>
              <a:off x="417" y="1922"/>
              <a:ext cx="42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Plástico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2" name="Rectangle 1042"/>
            <p:cNvSpPr>
              <a:spLocks noChangeArrowheads="1"/>
            </p:cNvSpPr>
            <p:nvPr/>
          </p:nvSpPr>
          <p:spPr bwMode="auto">
            <a:xfrm>
              <a:off x="512" y="2075"/>
              <a:ext cx="24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ABS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3" name="Rectangle 1043"/>
            <p:cNvSpPr>
              <a:spLocks noChangeArrowheads="1"/>
            </p:cNvSpPr>
            <p:nvPr/>
          </p:nvSpPr>
          <p:spPr bwMode="auto">
            <a:xfrm>
              <a:off x="1009" y="1922"/>
              <a:ext cx="42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Corante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4" name="Rectangle 1044"/>
            <p:cNvSpPr>
              <a:spLocks noChangeArrowheads="1"/>
            </p:cNvSpPr>
            <p:nvPr/>
          </p:nvSpPr>
          <p:spPr bwMode="auto">
            <a:xfrm>
              <a:off x="1110" y="2075"/>
              <a:ext cx="22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azul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5" name="Rectangle 1045"/>
            <p:cNvSpPr>
              <a:spLocks noChangeArrowheads="1"/>
            </p:cNvSpPr>
            <p:nvPr/>
          </p:nvSpPr>
          <p:spPr bwMode="auto">
            <a:xfrm>
              <a:off x="1718" y="1321"/>
              <a:ext cx="43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Presilha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6" name="Rectangle 1046"/>
            <p:cNvSpPr>
              <a:spLocks noChangeArrowheads="1"/>
            </p:cNvSpPr>
            <p:nvPr/>
          </p:nvSpPr>
          <p:spPr bwMode="auto">
            <a:xfrm>
              <a:off x="1706" y="1474"/>
              <a:ext cx="45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de bolso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7" name="Rectangle 1047"/>
            <p:cNvSpPr>
              <a:spLocks noChangeArrowheads="1"/>
            </p:cNvSpPr>
            <p:nvPr/>
          </p:nvSpPr>
          <p:spPr bwMode="auto">
            <a:xfrm>
              <a:off x="2759" y="1321"/>
              <a:ext cx="287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Miolo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8" name="Rectangle 1048"/>
            <p:cNvSpPr>
              <a:spLocks noChangeArrowheads="1"/>
            </p:cNvSpPr>
            <p:nvPr/>
          </p:nvSpPr>
          <p:spPr bwMode="auto">
            <a:xfrm>
              <a:off x="2811" y="1474"/>
              <a:ext cx="20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207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69" name="Rectangle 1049"/>
            <p:cNvSpPr>
              <a:spLocks noChangeArrowheads="1"/>
            </p:cNvSpPr>
            <p:nvPr/>
          </p:nvSpPr>
          <p:spPr bwMode="auto">
            <a:xfrm>
              <a:off x="3360" y="1277"/>
              <a:ext cx="613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0" name="Rectangle 1050"/>
            <p:cNvSpPr>
              <a:spLocks noChangeArrowheads="1"/>
            </p:cNvSpPr>
            <p:nvPr/>
          </p:nvSpPr>
          <p:spPr bwMode="auto">
            <a:xfrm>
              <a:off x="4031" y="1277"/>
              <a:ext cx="555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1" name="Rectangle 1051"/>
            <p:cNvSpPr>
              <a:spLocks noChangeArrowheads="1"/>
            </p:cNvSpPr>
            <p:nvPr/>
          </p:nvSpPr>
          <p:spPr bwMode="auto">
            <a:xfrm>
              <a:off x="3408" y="1344"/>
              <a:ext cx="49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Corpo da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2" name="Rectangle 1052"/>
            <p:cNvSpPr>
              <a:spLocks noChangeArrowheads="1"/>
            </p:cNvSpPr>
            <p:nvPr/>
          </p:nvSpPr>
          <p:spPr bwMode="auto">
            <a:xfrm>
              <a:off x="3408" y="1488"/>
              <a:ext cx="43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ponteira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3" name="Rectangle 1053"/>
            <p:cNvSpPr>
              <a:spLocks noChangeArrowheads="1"/>
            </p:cNvSpPr>
            <p:nvPr/>
          </p:nvSpPr>
          <p:spPr bwMode="auto">
            <a:xfrm>
              <a:off x="4081" y="1321"/>
              <a:ext cx="421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Guia da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4" name="Rectangle 1054"/>
            <p:cNvSpPr>
              <a:spLocks noChangeArrowheads="1"/>
            </p:cNvSpPr>
            <p:nvPr/>
          </p:nvSpPr>
          <p:spPr bwMode="auto">
            <a:xfrm>
              <a:off x="4066" y="1474"/>
              <a:ext cx="43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ponteira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5" name="Rectangle 1055"/>
            <p:cNvSpPr>
              <a:spLocks noChangeArrowheads="1"/>
            </p:cNvSpPr>
            <p:nvPr/>
          </p:nvSpPr>
          <p:spPr bwMode="auto">
            <a:xfrm>
              <a:off x="4821" y="1376"/>
              <a:ext cx="37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Tampa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6" name="Rectangle 1056"/>
            <p:cNvSpPr>
              <a:spLocks noChangeArrowheads="1"/>
            </p:cNvSpPr>
            <p:nvPr/>
          </p:nvSpPr>
          <p:spPr bwMode="auto">
            <a:xfrm>
              <a:off x="4897" y="1922"/>
              <a:ext cx="20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Tira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7" name="Rectangle 1057"/>
            <p:cNvSpPr>
              <a:spLocks noChangeArrowheads="1"/>
            </p:cNvSpPr>
            <p:nvPr/>
          </p:nvSpPr>
          <p:spPr bwMode="auto">
            <a:xfrm>
              <a:off x="4839" y="2075"/>
              <a:ext cx="33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.1 mm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78" name="Line 1058"/>
            <p:cNvSpPr>
              <a:spLocks noChangeShapeType="1"/>
            </p:cNvSpPr>
            <p:nvPr/>
          </p:nvSpPr>
          <p:spPr bwMode="auto">
            <a:xfrm flipH="1">
              <a:off x="961" y="1164"/>
              <a:ext cx="4039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79" name="Line 1059"/>
            <p:cNvSpPr>
              <a:spLocks noChangeShapeType="1"/>
            </p:cNvSpPr>
            <p:nvPr/>
          </p:nvSpPr>
          <p:spPr bwMode="auto">
            <a:xfrm>
              <a:off x="4998" y="1164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0" name="Line 1060"/>
            <p:cNvSpPr>
              <a:spLocks noChangeShapeType="1"/>
            </p:cNvSpPr>
            <p:nvPr/>
          </p:nvSpPr>
          <p:spPr bwMode="auto">
            <a:xfrm>
              <a:off x="2903" y="1055"/>
              <a:ext cx="1" cy="22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1" name="Line 1061"/>
            <p:cNvSpPr>
              <a:spLocks noChangeShapeType="1"/>
            </p:cNvSpPr>
            <p:nvPr/>
          </p:nvSpPr>
          <p:spPr bwMode="auto">
            <a:xfrm>
              <a:off x="1932" y="1164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2" name="Line 1062"/>
            <p:cNvSpPr>
              <a:spLocks noChangeShapeType="1"/>
            </p:cNvSpPr>
            <p:nvPr/>
          </p:nvSpPr>
          <p:spPr bwMode="auto">
            <a:xfrm>
              <a:off x="961" y="1164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3" name="Line 1063"/>
            <p:cNvSpPr>
              <a:spLocks noChangeShapeType="1"/>
            </p:cNvSpPr>
            <p:nvPr/>
          </p:nvSpPr>
          <p:spPr bwMode="auto">
            <a:xfrm>
              <a:off x="655" y="1765"/>
              <a:ext cx="564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4" name="Line 1064"/>
            <p:cNvSpPr>
              <a:spLocks noChangeShapeType="1"/>
            </p:cNvSpPr>
            <p:nvPr/>
          </p:nvSpPr>
          <p:spPr bwMode="auto">
            <a:xfrm>
              <a:off x="655" y="1765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5" name="Line 1065"/>
            <p:cNvSpPr>
              <a:spLocks noChangeShapeType="1"/>
            </p:cNvSpPr>
            <p:nvPr/>
          </p:nvSpPr>
          <p:spPr bwMode="auto">
            <a:xfrm>
              <a:off x="1217" y="1765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6" name="Line 1066"/>
            <p:cNvSpPr>
              <a:spLocks noChangeShapeType="1"/>
            </p:cNvSpPr>
            <p:nvPr/>
          </p:nvSpPr>
          <p:spPr bwMode="auto">
            <a:xfrm>
              <a:off x="961" y="1656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7" name="Line 1067"/>
            <p:cNvSpPr>
              <a:spLocks noChangeShapeType="1"/>
            </p:cNvSpPr>
            <p:nvPr/>
          </p:nvSpPr>
          <p:spPr bwMode="auto">
            <a:xfrm>
              <a:off x="3721" y="1164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8" name="Line 1068"/>
            <p:cNvSpPr>
              <a:spLocks noChangeShapeType="1"/>
            </p:cNvSpPr>
            <p:nvPr/>
          </p:nvSpPr>
          <p:spPr bwMode="auto">
            <a:xfrm>
              <a:off x="4283" y="1164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89" name="Line 1069"/>
            <p:cNvSpPr>
              <a:spLocks noChangeShapeType="1"/>
            </p:cNvSpPr>
            <p:nvPr/>
          </p:nvSpPr>
          <p:spPr bwMode="auto">
            <a:xfrm>
              <a:off x="4998" y="1656"/>
              <a:ext cx="1" cy="22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0" name="Line 1070"/>
            <p:cNvSpPr>
              <a:spLocks noChangeShapeType="1"/>
            </p:cNvSpPr>
            <p:nvPr/>
          </p:nvSpPr>
          <p:spPr bwMode="auto">
            <a:xfrm>
              <a:off x="2903" y="1656"/>
              <a:ext cx="1" cy="877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1" name="Rectangle 1071"/>
            <p:cNvSpPr>
              <a:spLocks noChangeArrowheads="1"/>
            </p:cNvSpPr>
            <p:nvPr/>
          </p:nvSpPr>
          <p:spPr bwMode="auto">
            <a:xfrm>
              <a:off x="4695" y="2534"/>
              <a:ext cx="658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2" name="Rectangle 1072"/>
            <p:cNvSpPr>
              <a:spLocks noChangeArrowheads="1"/>
            </p:cNvSpPr>
            <p:nvPr/>
          </p:nvSpPr>
          <p:spPr bwMode="auto">
            <a:xfrm>
              <a:off x="352" y="2534"/>
              <a:ext cx="555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3" name="Rectangle 1073"/>
            <p:cNvSpPr>
              <a:spLocks noChangeArrowheads="1"/>
            </p:cNvSpPr>
            <p:nvPr/>
          </p:nvSpPr>
          <p:spPr bwMode="auto">
            <a:xfrm>
              <a:off x="965" y="2534"/>
              <a:ext cx="619" cy="3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4" name="Rectangle 1074"/>
            <p:cNvSpPr>
              <a:spLocks noChangeArrowheads="1"/>
            </p:cNvSpPr>
            <p:nvPr/>
          </p:nvSpPr>
          <p:spPr bwMode="auto">
            <a:xfrm>
              <a:off x="386" y="2633"/>
              <a:ext cx="48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Borracha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95" name="Rectangle 1075"/>
            <p:cNvSpPr>
              <a:spLocks noChangeArrowheads="1"/>
            </p:cNvSpPr>
            <p:nvPr/>
          </p:nvSpPr>
          <p:spPr bwMode="auto">
            <a:xfrm>
              <a:off x="1032" y="2578"/>
              <a:ext cx="45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Capa da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96" name="Rectangle 1076"/>
            <p:cNvSpPr>
              <a:spLocks noChangeArrowheads="1"/>
            </p:cNvSpPr>
            <p:nvPr/>
          </p:nvSpPr>
          <p:spPr bwMode="auto">
            <a:xfrm>
              <a:off x="1011" y="2731"/>
              <a:ext cx="47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borracha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197" name="Line 1077"/>
            <p:cNvSpPr>
              <a:spLocks noChangeShapeType="1"/>
            </p:cNvSpPr>
            <p:nvPr/>
          </p:nvSpPr>
          <p:spPr bwMode="auto">
            <a:xfrm>
              <a:off x="655" y="2421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8" name="Line 1078"/>
            <p:cNvSpPr>
              <a:spLocks noChangeShapeType="1"/>
            </p:cNvSpPr>
            <p:nvPr/>
          </p:nvSpPr>
          <p:spPr bwMode="auto">
            <a:xfrm>
              <a:off x="1217" y="2421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99" name="Rectangle 1079"/>
            <p:cNvSpPr>
              <a:spLocks noChangeArrowheads="1"/>
            </p:cNvSpPr>
            <p:nvPr/>
          </p:nvSpPr>
          <p:spPr bwMode="auto">
            <a:xfrm>
              <a:off x="3469" y="3136"/>
              <a:ext cx="657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0" name="Rectangle 1080"/>
            <p:cNvSpPr>
              <a:spLocks noChangeArrowheads="1"/>
            </p:cNvSpPr>
            <p:nvPr/>
          </p:nvSpPr>
          <p:spPr bwMode="auto">
            <a:xfrm>
              <a:off x="2498" y="3136"/>
              <a:ext cx="657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1" name="Rectangle 1081"/>
            <p:cNvSpPr>
              <a:spLocks noChangeArrowheads="1"/>
            </p:cNvSpPr>
            <p:nvPr/>
          </p:nvSpPr>
          <p:spPr bwMode="auto">
            <a:xfrm>
              <a:off x="1630" y="3136"/>
              <a:ext cx="657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2" name="Rectangle 1082"/>
            <p:cNvSpPr>
              <a:spLocks noChangeArrowheads="1"/>
            </p:cNvSpPr>
            <p:nvPr/>
          </p:nvSpPr>
          <p:spPr bwMode="auto">
            <a:xfrm>
              <a:off x="4900" y="3136"/>
              <a:ext cx="657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3" name="Rectangle 1083"/>
            <p:cNvSpPr>
              <a:spLocks noChangeArrowheads="1"/>
            </p:cNvSpPr>
            <p:nvPr/>
          </p:nvSpPr>
          <p:spPr bwMode="auto">
            <a:xfrm>
              <a:off x="4184" y="3136"/>
              <a:ext cx="658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4" name="Line 1084"/>
            <p:cNvSpPr>
              <a:spLocks noChangeShapeType="1"/>
            </p:cNvSpPr>
            <p:nvPr/>
          </p:nvSpPr>
          <p:spPr bwMode="auto">
            <a:xfrm>
              <a:off x="655" y="2421"/>
              <a:ext cx="4396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5" name="Line 1085"/>
            <p:cNvSpPr>
              <a:spLocks noChangeShapeType="1"/>
            </p:cNvSpPr>
            <p:nvPr/>
          </p:nvSpPr>
          <p:spPr bwMode="auto">
            <a:xfrm>
              <a:off x="5049" y="2421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6" name="Line 1086"/>
            <p:cNvSpPr>
              <a:spLocks noChangeShapeType="1"/>
            </p:cNvSpPr>
            <p:nvPr/>
          </p:nvSpPr>
          <p:spPr bwMode="auto">
            <a:xfrm>
              <a:off x="1983" y="3022"/>
              <a:ext cx="3272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7" name="Line 1087"/>
            <p:cNvSpPr>
              <a:spLocks noChangeShapeType="1"/>
            </p:cNvSpPr>
            <p:nvPr/>
          </p:nvSpPr>
          <p:spPr bwMode="auto">
            <a:xfrm>
              <a:off x="5253" y="3022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8" name="Line 1088"/>
            <p:cNvSpPr>
              <a:spLocks noChangeShapeType="1"/>
            </p:cNvSpPr>
            <p:nvPr/>
          </p:nvSpPr>
          <p:spPr bwMode="auto">
            <a:xfrm>
              <a:off x="1983" y="3022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09" name="Line 1089"/>
            <p:cNvSpPr>
              <a:spLocks noChangeShapeType="1"/>
            </p:cNvSpPr>
            <p:nvPr/>
          </p:nvSpPr>
          <p:spPr bwMode="auto">
            <a:xfrm>
              <a:off x="2801" y="3022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10" name="Line 1090"/>
            <p:cNvSpPr>
              <a:spLocks noChangeShapeType="1"/>
            </p:cNvSpPr>
            <p:nvPr/>
          </p:nvSpPr>
          <p:spPr bwMode="auto">
            <a:xfrm>
              <a:off x="3772" y="3022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11" name="Line 1091"/>
            <p:cNvSpPr>
              <a:spLocks noChangeShapeType="1"/>
            </p:cNvSpPr>
            <p:nvPr/>
          </p:nvSpPr>
          <p:spPr bwMode="auto">
            <a:xfrm>
              <a:off x="2903" y="2913"/>
              <a:ext cx="1" cy="1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12" name="Rectangle 1092"/>
            <p:cNvSpPr>
              <a:spLocks noChangeArrowheads="1"/>
            </p:cNvSpPr>
            <p:nvPr/>
          </p:nvSpPr>
          <p:spPr bwMode="auto">
            <a:xfrm>
              <a:off x="4859" y="2578"/>
              <a:ext cx="3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Grafite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13" name="Rectangle 1093"/>
            <p:cNvSpPr>
              <a:spLocks noChangeArrowheads="1"/>
            </p:cNvSpPr>
            <p:nvPr/>
          </p:nvSpPr>
          <p:spPr bwMode="auto">
            <a:xfrm>
              <a:off x="4848" y="2731"/>
              <a:ext cx="4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0.7 mm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14" name="Rectangle 1094"/>
            <p:cNvSpPr>
              <a:spLocks noChangeArrowheads="1"/>
            </p:cNvSpPr>
            <p:nvPr/>
          </p:nvSpPr>
          <p:spPr bwMode="auto">
            <a:xfrm>
              <a:off x="2759" y="2578"/>
              <a:ext cx="28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Miolo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15" name="Rectangle 1095"/>
            <p:cNvSpPr>
              <a:spLocks noChangeArrowheads="1"/>
            </p:cNvSpPr>
            <p:nvPr/>
          </p:nvSpPr>
          <p:spPr bwMode="auto">
            <a:xfrm>
              <a:off x="2609" y="2731"/>
              <a:ext cx="60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interno 207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16" name="Rectangle 1096"/>
            <p:cNvSpPr>
              <a:spLocks noChangeArrowheads="1"/>
            </p:cNvSpPr>
            <p:nvPr/>
          </p:nvSpPr>
          <p:spPr bwMode="auto">
            <a:xfrm>
              <a:off x="965" y="3136"/>
              <a:ext cx="555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17" name="Line 1097"/>
            <p:cNvSpPr>
              <a:spLocks noChangeShapeType="1"/>
            </p:cNvSpPr>
            <p:nvPr/>
          </p:nvSpPr>
          <p:spPr bwMode="auto">
            <a:xfrm>
              <a:off x="1217" y="2913"/>
              <a:ext cx="1" cy="22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18" name="Rectangle 1098"/>
            <p:cNvSpPr>
              <a:spLocks noChangeArrowheads="1"/>
            </p:cNvSpPr>
            <p:nvPr/>
          </p:nvSpPr>
          <p:spPr bwMode="auto">
            <a:xfrm>
              <a:off x="1116" y="3179"/>
              <a:ext cx="207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Tira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19" name="Rectangle 1099"/>
            <p:cNvSpPr>
              <a:spLocks noChangeArrowheads="1"/>
            </p:cNvSpPr>
            <p:nvPr/>
          </p:nvSpPr>
          <p:spPr bwMode="auto">
            <a:xfrm>
              <a:off x="1059" y="3332"/>
              <a:ext cx="33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.1 mm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0" name="Rectangle 1100"/>
            <p:cNvSpPr>
              <a:spLocks noChangeArrowheads="1"/>
            </p:cNvSpPr>
            <p:nvPr/>
          </p:nvSpPr>
          <p:spPr bwMode="auto">
            <a:xfrm>
              <a:off x="1830" y="3235"/>
              <a:ext cx="260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Mola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1" name="Rectangle 1101"/>
            <p:cNvSpPr>
              <a:spLocks noChangeArrowheads="1"/>
            </p:cNvSpPr>
            <p:nvPr/>
          </p:nvSpPr>
          <p:spPr bwMode="auto">
            <a:xfrm>
              <a:off x="5025" y="3235"/>
              <a:ext cx="36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Garras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2" name="Rectangle 1102"/>
            <p:cNvSpPr>
              <a:spLocks noChangeArrowheads="1"/>
            </p:cNvSpPr>
            <p:nvPr/>
          </p:nvSpPr>
          <p:spPr bwMode="auto">
            <a:xfrm>
              <a:off x="2557" y="3179"/>
              <a:ext cx="49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Corpo do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3" name="Rectangle 1103"/>
            <p:cNvSpPr>
              <a:spLocks noChangeArrowheads="1"/>
            </p:cNvSpPr>
            <p:nvPr/>
          </p:nvSpPr>
          <p:spPr bwMode="auto">
            <a:xfrm>
              <a:off x="2653" y="3332"/>
              <a:ext cx="287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miolo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4" name="Rectangle 1104"/>
            <p:cNvSpPr>
              <a:spLocks noChangeArrowheads="1"/>
            </p:cNvSpPr>
            <p:nvPr/>
          </p:nvSpPr>
          <p:spPr bwMode="auto">
            <a:xfrm>
              <a:off x="3563" y="3179"/>
              <a:ext cx="421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Suporte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5" name="Rectangle 1105"/>
            <p:cNvSpPr>
              <a:spLocks noChangeArrowheads="1"/>
            </p:cNvSpPr>
            <p:nvPr/>
          </p:nvSpPr>
          <p:spPr bwMode="auto">
            <a:xfrm>
              <a:off x="3555" y="3332"/>
              <a:ext cx="446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da garra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6" name="Rectangle 1106"/>
            <p:cNvSpPr>
              <a:spLocks noChangeArrowheads="1"/>
            </p:cNvSpPr>
            <p:nvPr/>
          </p:nvSpPr>
          <p:spPr bwMode="auto">
            <a:xfrm>
              <a:off x="4353" y="3179"/>
              <a:ext cx="287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Capa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7" name="Rectangle 1107"/>
            <p:cNvSpPr>
              <a:spLocks noChangeArrowheads="1"/>
            </p:cNvSpPr>
            <p:nvPr/>
          </p:nvSpPr>
          <p:spPr bwMode="auto">
            <a:xfrm>
              <a:off x="4270" y="3332"/>
              <a:ext cx="446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da garra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28" name="Rectangle 1108"/>
            <p:cNvSpPr>
              <a:spLocks noChangeArrowheads="1"/>
            </p:cNvSpPr>
            <p:nvPr/>
          </p:nvSpPr>
          <p:spPr bwMode="auto">
            <a:xfrm>
              <a:off x="2192" y="3737"/>
              <a:ext cx="555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29" name="Rectangle 1109"/>
            <p:cNvSpPr>
              <a:spLocks noChangeArrowheads="1"/>
            </p:cNvSpPr>
            <p:nvPr/>
          </p:nvSpPr>
          <p:spPr bwMode="auto">
            <a:xfrm>
              <a:off x="2805" y="3737"/>
              <a:ext cx="555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30" name="Rectangle 1110"/>
            <p:cNvSpPr>
              <a:spLocks noChangeArrowheads="1"/>
            </p:cNvSpPr>
            <p:nvPr/>
          </p:nvSpPr>
          <p:spPr bwMode="auto">
            <a:xfrm>
              <a:off x="2256" y="3781"/>
              <a:ext cx="42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Plástico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31" name="Rectangle 1111"/>
            <p:cNvSpPr>
              <a:spLocks noChangeArrowheads="1"/>
            </p:cNvSpPr>
            <p:nvPr/>
          </p:nvSpPr>
          <p:spPr bwMode="auto">
            <a:xfrm>
              <a:off x="2352" y="3933"/>
              <a:ext cx="242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ABS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32" name="Rectangle 1112"/>
            <p:cNvSpPr>
              <a:spLocks noChangeArrowheads="1"/>
            </p:cNvSpPr>
            <p:nvPr/>
          </p:nvSpPr>
          <p:spPr bwMode="auto">
            <a:xfrm>
              <a:off x="2849" y="3781"/>
              <a:ext cx="42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Corante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33" name="Rectangle 1113"/>
            <p:cNvSpPr>
              <a:spLocks noChangeArrowheads="1"/>
            </p:cNvSpPr>
            <p:nvPr/>
          </p:nvSpPr>
          <p:spPr bwMode="auto">
            <a:xfrm>
              <a:off x="2919" y="3933"/>
              <a:ext cx="27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preto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34" name="Line 1114"/>
            <p:cNvSpPr>
              <a:spLocks noChangeShapeType="1"/>
            </p:cNvSpPr>
            <p:nvPr/>
          </p:nvSpPr>
          <p:spPr bwMode="auto">
            <a:xfrm>
              <a:off x="2494" y="3623"/>
              <a:ext cx="564" cy="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35" name="Line 1115"/>
            <p:cNvSpPr>
              <a:spLocks noChangeShapeType="1"/>
            </p:cNvSpPr>
            <p:nvPr/>
          </p:nvSpPr>
          <p:spPr bwMode="auto">
            <a:xfrm>
              <a:off x="2494" y="3623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36" name="Line 1116"/>
            <p:cNvSpPr>
              <a:spLocks noChangeShapeType="1"/>
            </p:cNvSpPr>
            <p:nvPr/>
          </p:nvSpPr>
          <p:spPr bwMode="auto">
            <a:xfrm>
              <a:off x="3056" y="3623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37" name="Line 1117"/>
            <p:cNvSpPr>
              <a:spLocks noChangeShapeType="1"/>
            </p:cNvSpPr>
            <p:nvPr/>
          </p:nvSpPr>
          <p:spPr bwMode="auto">
            <a:xfrm>
              <a:off x="2801" y="3514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38" name="Rectangle 1118"/>
            <p:cNvSpPr>
              <a:spLocks noChangeArrowheads="1"/>
            </p:cNvSpPr>
            <p:nvPr/>
          </p:nvSpPr>
          <p:spPr bwMode="auto">
            <a:xfrm>
              <a:off x="352" y="3136"/>
              <a:ext cx="555" cy="3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39" name="Line 1119"/>
            <p:cNvSpPr>
              <a:spLocks noChangeShapeType="1"/>
            </p:cNvSpPr>
            <p:nvPr/>
          </p:nvSpPr>
          <p:spPr bwMode="auto">
            <a:xfrm>
              <a:off x="604" y="2913"/>
              <a:ext cx="1" cy="22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40" name="Rectangle 1120"/>
            <p:cNvSpPr>
              <a:spLocks noChangeArrowheads="1"/>
            </p:cNvSpPr>
            <p:nvPr/>
          </p:nvSpPr>
          <p:spPr bwMode="auto">
            <a:xfrm>
              <a:off x="471" y="3179"/>
              <a:ext cx="33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Fio de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41" name="Rectangle 1121"/>
            <p:cNvSpPr>
              <a:spLocks noChangeArrowheads="1"/>
            </p:cNvSpPr>
            <p:nvPr/>
          </p:nvSpPr>
          <p:spPr bwMode="auto">
            <a:xfrm>
              <a:off x="398" y="3332"/>
              <a:ext cx="47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rgbClr val="000000"/>
                  </a:solidFill>
                </a:rPr>
                <a:t>borracha</a:t>
              </a:r>
              <a:endParaRPr lang="pt-BR" sz="2000" b="0">
                <a:latin typeface="Times New Roman" pitchFamily="18" charset="0"/>
              </a:endParaRPr>
            </a:p>
          </p:txBody>
        </p:sp>
        <p:sp>
          <p:nvSpPr>
            <p:cNvPr id="6242" name="Rectangle 1122"/>
            <p:cNvSpPr>
              <a:spLocks noChangeArrowheads="1"/>
            </p:cNvSpPr>
            <p:nvPr/>
          </p:nvSpPr>
          <p:spPr bwMode="auto">
            <a:xfrm>
              <a:off x="348" y="1704"/>
              <a:ext cx="20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10g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3" name="Rectangle 1123"/>
            <p:cNvSpPr>
              <a:spLocks noChangeArrowheads="1"/>
            </p:cNvSpPr>
            <p:nvPr/>
          </p:nvSpPr>
          <p:spPr bwMode="auto">
            <a:xfrm>
              <a:off x="2223" y="3563"/>
              <a:ext cx="13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7g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4" name="Rectangle 1124"/>
            <p:cNvSpPr>
              <a:spLocks noChangeArrowheads="1"/>
            </p:cNvSpPr>
            <p:nvPr/>
          </p:nvSpPr>
          <p:spPr bwMode="auto">
            <a:xfrm>
              <a:off x="1268" y="1704"/>
              <a:ext cx="23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.01g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5" name="Rectangle 1125"/>
            <p:cNvSpPr>
              <a:spLocks noChangeArrowheads="1"/>
            </p:cNvSpPr>
            <p:nvPr/>
          </p:nvSpPr>
          <p:spPr bwMode="auto">
            <a:xfrm>
              <a:off x="3158" y="3563"/>
              <a:ext cx="23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.05g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6" name="Rectangle 1126"/>
            <p:cNvSpPr>
              <a:spLocks noChangeArrowheads="1"/>
            </p:cNvSpPr>
            <p:nvPr/>
          </p:nvSpPr>
          <p:spPr bwMode="auto">
            <a:xfrm>
              <a:off x="5150" y="2360"/>
              <a:ext cx="127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4x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7" name="Rectangle 1127"/>
            <p:cNvSpPr>
              <a:spLocks noChangeArrowheads="1"/>
            </p:cNvSpPr>
            <p:nvPr/>
          </p:nvSpPr>
          <p:spPr bwMode="auto">
            <a:xfrm>
              <a:off x="5356" y="2961"/>
              <a:ext cx="12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3x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8" name="Rectangle 1128"/>
            <p:cNvSpPr>
              <a:spLocks noChangeArrowheads="1"/>
            </p:cNvSpPr>
            <p:nvPr/>
          </p:nvSpPr>
          <p:spPr bwMode="auto">
            <a:xfrm>
              <a:off x="240" y="2976"/>
              <a:ext cx="26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2 cm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49" name="Rectangle 1129"/>
            <p:cNvSpPr>
              <a:spLocks noChangeArrowheads="1"/>
            </p:cNvSpPr>
            <p:nvPr/>
          </p:nvSpPr>
          <p:spPr bwMode="auto">
            <a:xfrm>
              <a:off x="5150" y="1704"/>
              <a:ext cx="134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2g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50" name="Rectangle 1130"/>
            <p:cNvSpPr>
              <a:spLocks noChangeArrowheads="1"/>
            </p:cNvSpPr>
            <p:nvPr/>
          </p:nvSpPr>
          <p:spPr bwMode="auto">
            <a:xfrm>
              <a:off x="1319" y="2961"/>
              <a:ext cx="133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0">
                  <a:solidFill>
                    <a:schemeClr val="bg1"/>
                  </a:solidFill>
                </a:rPr>
                <a:t>2g</a:t>
              </a:r>
              <a:endParaRPr lang="pt-BR" sz="2000" b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6251" name="Line 1131"/>
            <p:cNvSpPr>
              <a:spLocks noChangeShapeType="1"/>
            </p:cNvSpPr>
            <p:nvPr/>
          </p:nvSpPr>
          <p:spPr bwMode="auto">
            <a:xfrm>
              <a:off x="4538" y="3022"/>
              <a:ext cx="1" cy="1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14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762000"/>
          </a:xfrm>
          <a:noFill/>
          <a:ln/>
        </p:spPr>
        <p:txBody>
          <a:bodyPr/>
          <a:lstStyle/>
          <a:p>
            <a:pPr eaLnBrk="0" hangingPunct="0"/>
            <a:r>
              <a:rPr lang="pt-BR">
                <a:solidFill>
                  <a:srgbClr val="FFFF00"/>
                </a:solidFill>
                <a:latin typeface="Arial" charset="0"/>
              </a:rPr>
              <a:t> </a:t>
            </a:r>
            <a:r>
              <a:rPr lang="pt-BR" sz="2800" b="1">
                <a:solidFill>
                  <a:srgbClr val="FFFF00"/>
                </a:solidFill>
                <a:latin typeface="Arial" charset="0"/>
              </a:rPr>
              <a:t>Itens pais, itens filhos e estrutura de produto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31013"/>
            <a:ext cx="9142413" cy="25400"/>
          </a:xfrm>
          <a:ln/>
        </p:spPr>
        <p:txBody>
          <a:bodyPr/>
          <a:lstStyle/>
          <a:p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5029200"/>
          </a:xfrm>
          <a:noFill/>
          <a:ln/>
        </p:spPr>
        <p:txBody>
          <a:bodyPr/>
          <a:lstStyle/>
          <a:p>
            <a:pPr eaLnBrk="0" hangingPunct="0"/>
            <a:r>
              <a:rPr lang="pt-BR" sz="2800">
                <a:solidFill>
                  <a:srgbClr val="FFFF00"/>
                </a:solidFill>
                <a:latin typeface="Arial" charset="0"/>
              </a:rPr>
              <a:t>Itens pais e itens filhos</a:t>
            </a:r>
          </a:p>
          <a:p>
            <a:pPr eaLnBrk="0" hangingPunct="0"/>
            <a:r>
              <a:rPr lang="pt-BR" sz="2800">
                <a:solidFill>
                  <a:srgbClr val="FFFF00"/>
                </a:solidFill>
                <a:latin typeface="Arial" charset="0"/>
              </a:rPr>
              <a:t>Estrutura do produto</a:t>
            </a:r>
          </a:p>
          <a:p>
            <a:pPr eaLnBrk="0" hangingPunct="0"/>
            <a:r>
              <a:rPr lang="pt-BR" sz="2800">
                <a:solidFill>
                  <a:srgbClr val="FFFF00"/>
                </a:solidFill>
                <a:latin typeface="Arial" charset="0"/>
              </a:rPr>
              <a:t>Lista de materiais “indentada”</a:t>
            </a:r>
          </a:p>
          <a:p>
            <a:pPr eaLnBrk="0" hangingPunct="0"/>
            <a:r>
              <a:rPr lang="pt-BR" sz="2800">
                <a:solidFill>
                  <a:srgbClr val="FFFF00"/>
                </a:solidFill>
                <a:latin typeface="Arial" charset="0"/>
              </a:rPr>
              <a:t>Explosão de necessidades bruta de materiais</a:t>
            </a:r>
          </a:p>
          <a:p>
            <a:pPr eaLnBrk="0" hangingPunct="0"/>
            <a:r>
              <a:rPr lang="pt-BR" sz="2800">
                <a:solidFill>
                  <a:srgbClr val="FFFF00"/>
                </a:solidFill>
                <a:latin typeface="Arial" charset="0"/>
              </a:rPr>
              <a:t>A importância das previsões de vendas para o bom funcionamento do MRP</a:t>
            </a:r>
          </a:p>
          <a:p>
            <a:pPr eaLnBrk="0" hangingPunct="0"/>
            <a:r>
              <a:rPr lang="pt-BR" sz="2800">
                <a:solidFill>
                  <a:srgbClr val="FFFF00"/>
                </a:solidFill>
                <a:latin typeface="Arial" charset="0"/>
              </a:rPr>
              <a:t>Cálculo ou “explosão”de necessidades líquidas de materiais</a:t>
            </a:r>
            <a:endParaRPr lang="pt-BR" sz="2800">
              <a:solidFill>
                <a:srgbClr val="FFFF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33600" y="455613"/>
            <a:ext cx="5899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FF00"/>
                </a:solidFill>
              </a:rPr>
              <a:t>MRP - Tópicos Relevantes</a:t>
            </a:r>
            <a:endParaRPr lang="pt-BR" b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/>
          </p:cNvGraphicFramePr>
          <p:nvPr/>
        </p:nvGraphicFramePr>
        <p:xfrm>
          <a:off x="65088" y="228600"/>
          <a:ext cx="9078912" cy="6026150"/>
        </p:xfrm>
        <a:graphic>
          <a:graphicData uri="http://schemas.openxmlformats.org/presentationml/2006/ole">
            <p:oleObj spid="_x0000_s10242" name="Documento" r:id="rId3" imgW="9078840" imgH="6026040" progId="Word.Document.6">
              <p:embed/>
            </p:oleObj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3276600" cy="1981200"/>
          </a:xfrm>
          <a:noFill/>
          <a:ln/>
        </p:spPr>
        <p:txBody>
          <a:bodyPr/>
          <a:lstStyle/>
          <a:p>
            <a:pPr algn="l" eaLnBrk="0" hangingPunct="0"/>
            <a:r>
              <a:rPr lang="pt-BR" sz="3600" b="1">
                <a:solidFill>
                  <a:srgbClr val="000066"/>
                </a:solidFill>
                <a:latin typeface="Arial" charset="0"/>
              </a:rPr>
              <a:t>Incluindo a </a:t>
            </a:r>
            <a:br>
              <a:rPr lang="pt-BR" sz="3600" b="1">
                <a:solidFill>
                  <a:srgbClr val="000066"/>
                </a:solidFill>
                <a:latin typeface="Arial" charset="0"/>
              </a:rPr>
            </a:br>
            <a:r>
              <a:rPr lang="pt-BR" sz="3600" b="1">
                <a:solidFill>
                  <a:srgbClr val="000066"/>
                </a:solidFill>
                <a:latin typeface="Arial" charset="0"/>
              </a:rPr>
              <a:t>consideração dos lead-times</a:t>
            </a:r>
            <a:endParaRPr lang="pt-BR" sz="36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>
                <a:gamma/>
                <a:shade val="46275"/>
                <a:invGamma/>
              </a:srgbClr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/>
          </p:cNvGraphicFramePr>
          <p:nvPr/>
        </p:nvGraphicFramePr>
        <p:xfrm>
          <a:off x="304800" y="1066800"/>
          <a:ext cx="8469313" cy="5497513"/>
        </p:xfrm>
        <a:graphic>
          <a:graphicData uri="http://schemas.openxmlformats.org/presentationml/2006/ole">
            <p:oleObj spid="_x0000_s12290" name="Documento" r:id="rId3" imgW="9154800" imgH="5878440" progId="Word.Document.6">
              <p:embed/>
            </p:oleObj>
          </a:graphicData>
        </a:graphic>
      </p:graphicFrame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  <a:ln/>
        </p:spPr>
        <p:txBody>
          <a:bodyPr/>
          <a:lstStyle/>
          <a:p>
            <a:pPr eaLnBrk="0" hangingPunct="0"/>
            <a:r>
              <a:rPr lang="pt-BR" sz="3600" b="1">
                <a:solidFill>
                  <a:srgbClr val="000066"/>
                </a:solidFill>
                <a:latin typeface="Arial" charset="0"/>
              </a:rPr>
              <a:t>Necessidades brutas e líquidas</a:t>
            </a:r>
            <a:endParaRPr lang="pt-BR" sz="3600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  <a:noFill/>
          <a:ln/>
        </p:spPr>
        <p:txBody>
          <a:bodyPr/>
          <a:lstStyle/>
          <a:p>
            <a:pPr eaLnBrk="0" hangingPunct="0"/>
            <a:r>
              <a:rPr lang="pt-BR" sz="3600" b="1">
                <a:solidFill>
                  <a:srgbClr val="FFFF00"/>
                </a:solidFill>
                <a:latin typeface="Arial" charset="0"/>
              </a:rPr>
              <a:t>Registro básico do MRP</a:t>
            </a:r>
            <a:endParaRPr lang="pt-BR" sz="3600" b="1">
              <a:solidFill>
                <a:srgbClr val="FFFF00"/>
              </a:solidFill>
            </a:endParaRPr>
          </a:p>
        </p:txBody>
      </p:sp>
      <p:grpSp>
        <p:nvGrpSpPr>
          <p:cNvPr id="14471" name="Group 135"/>
          <p:cNvGrpSpPr>
            <a:grpSpLocks/>
          </p:cNvGrpSpPr>
          <p:nvPr/>
        </p:nvGrpSpPr>
        <p:grpSpPr bwMode="auto">
          <a:xfrm>
            <a:off x="609600" y="1814513"/>
            <a:ext cx="7989888" cy="3009900"/>
            <a:chOff x="384" y="1143"/>
            <a:chExt cx="5033" cy="1896"/>
          </a:xfrm>
        </p:grpSpPr>
        <p:grpSp>
          <p:nvGrpSpPr>
            <p:cNvPr id="14400" name="Group 64"/>
            <p:cNvGrpSpPr>
              <a:grpSpLocks/>
            </p:cNvGrpSpPr>
            <p:nvPr/>
          </p:nvGrpSpPr>
          <p:grpSpPr bwMode="auto">
            <a:xfrm>
              <a:off x="393" y="1143"/>
              <a:ext cx="5024" cy="1887"/>
              <a:chOff x="393" y="1143"/>
              <a:chExt cx="5024" cy="1887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393" y="1567"/>
                <a:ext cx="5021" cy="1459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1" name="Line 5"/>
              <p:cNvSpPr>
                <a:spLocks noChangeShapeType="1"/>
              </p:cNvSpPr>
              <p:nvPr/>
            </p:nvSpPr>
            <p:spPr bwMode="auto">
              <a:xfrm>
                <a:off x="2629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2974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3323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>
                <a:off x="3672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5" name="Line 9"/>
              <p:cNvSpPr>
                <a:spLocks noChangeShapeType="1"/>
              </p:cNvSpPr>
              <p:nvPr/>
            </p:nvSpPr>
            <p:spPr bwMode="auto">
              <a:xfrm>
                <a:off x="4021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6" name="Line 10"/>
              <p:cNvSpPr>
                <a:spLocks noChangeShapeType="1"/>
              </p:cNvSpPr>
              <p:nvPr/>
            </p:nvSpPr>
            <p:spPr bwMode="auto">
              <a:xfrm>
                <a:off x="4370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7" name="Line 11"/>
              <p:cNvSpPr>
                <a:spLocks noChangeShapeType="1"/>
              </p:cNvSpPr>
              <p:nvPr/>
            </p:nvSpPr>
            <p:spPr bwMode="auto">
              <a:xfrm>
                <a:off x="4716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>
                <a:off x="5065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>
                <a:off x="1032" y="1807"/>
                <a:ext cx="438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0" name="Line 14"/>
              <p:cNvSpPr>
                <a:spLocks noChangeShapeType="1"/>
              </p:cNvSpPr>
              <p:nvPr/>
            </p:nvSpPr>
            <p:spPr bwMode="auto">
              <a:xfrm>
                <a:off x="1032" y="2051"/>
                <a:ext cx="438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>
                <a:off x="1032" y="2295"/>
                <a:ext cx="438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>
                <a:off x="1032" y="2539"/>
                <a:ext cx="438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2329" y="2295"/>
                <a:ext cx="1" cy="24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1032" y="2783"/>
                <a:ext cx="438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1035" y="1560"/>
                <a:ext cx="1" cy="147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56" name="Rectangle 20"/>
              <p:cNvSpPr>
                <a:spLocks noChangeArrowheads="1"/>
              </p:cNvSpPr>
              <p:nvPr/>
            </p:nvSpPr>
            <p:spPr bwMode="auto">
              <a:xfrm>
                <a:off x="489" y="2033"/>
                <a:ext cx="456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Lote=1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57" name="Rectangle 21"/>
              <p:cNvSpPr>
                <a:spLocks noChangeArrowheads="1"/>
              </p:cNvSpPr>
              <p:nvPr/>
            </p:nvSpPr>
            <p:spPr bwMode="auto">
              <a:xfrm>
                <a:off x="489" y="2460"/>
                <a:ext cx="419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LT = 3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58" name="Rectangle 22"/>
              <p:cNvSpPr>
                <a:spLocks noChangeArrowheads="1"/>
              </p:cNvSpPr>
              <p:nvPr/>
            </p:nvSpPr>
            <p:spPr bwMode="auto">
              <a:xfrm>
                <a:off x="489" y="2704"/>
                <a:ext cx="49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ES 200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59" name="Rectangle 23"/>
              <p:cNvSpPr>
                <a:spLocks noChangeArrowheads="1"/>
              </p:cNvSpPr>
              <p:nvPr/>
            </p:nvSpPr>
            <p:spPr bwMode="auto">
              <a:xfrm>
                <a:off x="1085" y="1624"/>
                <a:ext cx="45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Períodos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0" name="Rectangle 24"/>
              <p:cNvSpPr>
                <a:spLocks noChangeArrowheads="1"/>
              </p:cNvSpPr>
              <p:nvPr/>
            </p:nvSpPr>
            <p:spPr bwMode="auto">
              <a:xfrm>
                <a:off x="1085" y="1872"/>
                <a:ext cx="99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Necessidades brutas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1" name="Rectangle 25"/>
              <p:cNvSpPr>
                <a:spLocks noChangeArrowheads="1"/>
              </p:cNvSpPr>
              <p:nvPr/>
            </p:nvSpPr>
            <p:spPr bwMode="auto">
              <a:xfrm>
                <a:off x="1085" y="2115"/>
                <a:ext cx="134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Recebimentos program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2" name="Rectangle 26"/>
              <p:cNvSpPr>
                <a:spLocks noChangeArrowheads="1"/>
              </p:cNvSpPr>
              <p:nvPr/>
            </p:nvSpPr>
            <p:spPr bwMode="auto">
              <a:xfrm>
                <a:off x="1085" y="2359"/>
                <a:ext cx="88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Estoque projetado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3" name="Rectangle 27"/>
              <p:cNvSpPr>
                <a:spLocks noChangeArrowheads="1"/>
              </p:cNvSpPr>
              <p:nvPr/>
            </p:nvSpPr>
            <p:spPr bwMode="auto">
              <a:xfrm>
                <a:off x="1085" y="2603"/>
                <a:ext cx="146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Recebimento ordens plan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4" name="Rectangle 28"/>
              <p:cNvSpPr>
                <a:spLocks noChangeArrowheads="1"/>
              </p:cNvSpPr>
              <p:nvPr/>
            </p:nvSpPr>
            <p:spPr bwMode="auto">
              <a:xfrm>
                <a:off x="1085" y="2847"/>
                <a:ext cx="1339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liberação ordens planej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5" name="Rectangle 29"/>
              <p:cNvSpPr>
                <a:spLocks noChangeArrowheads="1"/>
              </p:cNvSpPr>
              <p:nvPr/>
            </p:nvSpPr>
            <p:spPr bwMode="auto">
              <a:xfrm>
                <a:off x="2777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1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6" name="Rectangle 30"/>
              <p:cNvSpPr>
                <a:spLocks noChangeArrowheads="1"/>
              </p:cNvSpPr>
              <p:nvPr/>
            </p:nvSpPr>
            <p:spPr bwMode="auto">
              <a:xfrm>
                <a:off x="3126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2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3475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3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8" name="Rectangle 32"/>
              <p:cNvSpPr>
                <a:spLocks noChangeArrowheads="1"/>
              </p:cNvSpPr>
              <p:nvPr/>
            </p:nvSpPr>
            <p:spPr bwMode="auto">
              <a:xfrm>
                <a:off x="3821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4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69" name="Rectangle 33"/>
              <p:cNvSpPr>
                <a:spLocks noChangeArrowheads="1"/>
              </p:cNvSpPr>
              <p:nvPr/>
            </p:nvSpPr>
            <p:spPr bwMode="auto">
              <a:xfrm>
                <a:off x="4169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5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0" name="Rectangle 34"/>
              <p:cNvSpPr>
                <a:spLocks noChangeArrowheads="1"/>
              </p:cNvSpPr>
              <p:nvPr/>
            </p:nvSpPr>
            <p:spPr bwMode="auto">
              <a:xfrm>
                <a:off x="4518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6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/>
            </p:nvSpPr>
            <p:spPr bwMode="auto">
              <a:xfrm>
                <a:off x="4867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7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5213" y="1603"/>
                <a:ext cx="125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8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3" name="Rectangle 37"/>
              <p:cNvSpPr>
                <a:spLocks noChangeArrowheads="1"/>
              </p:cNvSpPr>
              <p:nvPr/>
            </p:nvSpPr>
            <p:spPr bwMode="auto">
              <a:xfrm>
                <a:off x="2378" y="2359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380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4" name="Rectangle 38"/>
              <p:cNvSpPr>
                <a:spLocks noChangeArrowheads="1"/>
              </p:cNvSpPr>
              <p:nvPr/>
            </p:nvSpPr>
            <p:spPr bwMode="auto">
              <a:xfrm>
                <a:off x="2727" y="1872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100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5" name="Rectangle 39"/>
              <p:cNvSpPr>
                <a:spLocks noChangeArrowheads="1"/>
              </p:cNvSpPr>
              <p:nvPr/>
            </p:nvSpPr>
            <p:spPr bwMode="auto">
              <a:xfrm>
                <a:off x="3771" y="1872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230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6" name="Rectangle 40"/>
              <p:cNvSpPr>
                <a:spLocks noChangeArrowheads="1"/>
              </p:cNvSpPr>
              <p:nvPr/>
            </p:nvSpPr>
            <p:spPr bwMode="auto">
              <a:xfrm>
                <a:off x="4120" y="1872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400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7" name="Rectangle 41"/>
              <p:cNvSpPr>
                <a:spLocks noChangeArrowheads="1"/>
              </p:cNvSpPr>
              <p:nvPr/>
            </p:nvSpPr>
            <p:spPr bwMode="auto">
              <a:xfrm>
                <a:off x="4818" y="1872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380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8" name="Rectangle 42"/>
              <p:cNvSpPr>
                <a:spLocks noChangeArrowheads="1"/>
              </p:cNvSpPr>
              <p:nvPr/>
            </p:nvSpPr>
            <p:spPr bwMode="auto">
              <a:xfrm>
                <a:off x="5164" y="1872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600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79" name="Rectangle 43"/>
              <p:cNvSpPr>
                <a:spLocks noChangeArrowheads="1"/>
              </p:cNvSpPr>
              <p:nvPr/>
            </p:nvSpPr>
            <p:spPr bwMode="auto">
              <a:xfrm>
                <a:off x="2727" y="2359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280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0" name="Rectangle 44"/>
              <p:cNvSpPr>
                <a:spLocks noChangeArrowheads="1"/>
              </p:cNvSpPr>
              <p:nvPr/>
            </p:nvSpPr>
            <p:spPr bwMode="auto">
              <a:xfrm>
                <a:off x="3076" y="2359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380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1" name="Rectangle 45"/>
              <p:cNvSpPr>
                <a:spLocks noChangeArrowheads="1"/>
              </p:cNvSpPr>
              <p:nvPr/>
            </p:nvSpPr>
            <p:spPr bwMode="auto">
              <a:xfrm>
                <a:off x="3422" y="2359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380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2" name="Rectangle 46"/>
              <p:cNvSpPr>
                <a:spLocks noChangeArrowheads="1"/>
              </p:cNvSpPr>
              <p:nvPr/>
            </p:nvSpPr>
            <p:spPr bwMode="auto">
              <a:xfrm>
                <a:off x="3771" y="2359"/>
                <a:ext cx="201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200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3" name="Rectangle 47"/>
              <p:cNvSpPr>
                <a:spLocks noChangeArrowheads="1"/>
              </p:cNvSpPr>
              <p:nvPr/>
            </p:nvSpPr>
            <p:spPr bwMode="auto">
              <a:xfrm>
                <a:off x="4169" y="2359"/>
                <a:ext cx="99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4" name="Rectangle 48"/>
              <p:cNvSpPr>
                <a:spLocks noChangeArrowheads="1"/>
              </p:cNvSpPr>
              <p:nvPr/>
            </p:nvSpPr>
            <p:spPr bwMode="auto">
              <a:xfrm>
                <a:off x="4120" y="2603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250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5" name="Rectangle 49"/>
              <p:cNvSpPr>
                <a:spLocks noChangeArrowheads="1"/>
              </p:cNvSpPr>
              <p:nvPr/>
            </p:nvSpPr>
            <p:spPr bwMode="auto">
              <a:xfrm>
                <a:off x="4818" y="2603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380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6" name="Rectangle 50"/>
              <p:cNvSpPr>
                <a:spLocks noChangeArrowheads="1"/>
              </p:cNvSpPr>
              <p:nvPr/>
            </p:nvSpPr>
            <p:spPr bwMode="auto">
              <a:xfrm>
                <a:off x="489" y="1603"/>
                <a:ext cx="384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Miolo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7" name="Rectangle 51"/>
              <p:cNvSpPr>
                <a:spLocks noChangeArrowheads="1"/>
              </p:cNvSpPr>
              <p:nvPr/>
            </p:nvSpPr>
            <p:spPr bwMode="auto">
              <a:xfrm>
                <a:off x="489" y="1775"/>
                <a:ext cx="474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900" i="1">
                    <a:solidFill>
                      <a:srgbClr val="000000"/>
                    </a:solidFill>
                  </a:rPr>
                  <a:t>interno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8" name="Rectangle 52"/>
              <p:cNvSpPr>
                <a:spLocks noChangeArrowheads="1"/>
              </p:cNvSpPr>
              <p:nvPr/>
            </p:nvSpPr>
            <p:spPr bwMode="auto">
              <a:xfrm>
                <a:off x="489" y="2176"/>
                <a:ext cx="44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(mínimo)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89" name="Rectangle 53"/>
              <p:cNvSpPr>
                <a:spLocks noChangeArrowheads="1"/>
              </p:cNvSpPr>
              <p:nvPr/>
            </p:nvSpPr>
            <p:spPr bwMode="auto">
              <a:xfrm>
                <a:off x="2422" y="1143"/>
                <a:ext cx="52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2400" i="1">
                    <a:solidFill>
                      <a:srgbClr val="FFFF00"/>
                    </a:solidFill>
                  </a:rPr>
                  <a:t>HOJE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0" name="Line 54"/>
              <p:cNvSpPr>
                <a:spLocks noChangeShapeType="1"/>
              </p:cNvSpPr>
              <p:nvPr/>
            </p:nvSpPr>
            <p:spPr bwMode="auto">
              <a:xfrm flipV="1">
                <a:off x="2649" y="1362"/>
                <a:ext cx="1" cy="5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1" name="Freeform 55"/>
              <p:cNvSpPr>
                <a:spLocks/>
              </p:cNvSpPr>
              <p:nvPr/>
            </p:nvSpPr>
            <p:spPr bwMode="auto">
              <a:xfrm>
                <a:off x="2599" y="1362"/>
                <a:ext cx="96" cy="1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" y="22"/>
                  </a:cxn>
                  <a:cxn ang="0">
                    <a:pos x="96" y="0"/>
                  </a:cxn>
                  <a:cxn ang="0">
                    <a:pos x="50" y="187"/>
                  </a:cxn>
                  <a:cxn ang="0">
                    <a:pos x="0" y="0"/>
                  </a:cxn>
                </a:cxnLst>
                <a:rect l="0" t="0" r="r" b="b"/>
                <a:pathLst>
                  <a:path w="96" h="187">
                    <a:moveTo>
                      <a:pt x="0" y="0"/>
                    </a:moveTo>
                    <a:lnTo>
                      <a:pt x="50" y="22"/>
                    </a:lnTo>
                    <a:lnTo>
                      <a:pt x="96" y="0"/>
                    </a:lnTo>
                    <a:lnTo>
                      <a:pt x="50" y="1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392" name="Rectangle 56"/>
              <p:cNvSpPr>
                <a:spLocks noChangeArrowheads="1"/>
              </p:cNvSpPr>
              <p:nvPr/>
            </p:nvSpPr>
            <p:spPr bwMode="auto">
              <a:xfrm>
                <a:off x="4518" y="2359"/>
                <a:ext cx="99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3" name="Rectangle 57"/>
              <p:cNvSpPr>
                <a:spLocks noChangeArrowheads="1"/>
              </p:cNvSpPr>
              <p:nvPr/>
            </p:nvSpPr>
            <p:spPr bwMode="auto">
              <a:xfrm>
                <a:off x="4867" y="2359"/>
                <a:ext cx="99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4" name="Rectangle 58"/>
              <p:cNvSpPr>
                <a:spLocks noChangeArrowheads="1"/>
              </p:cNvSpPr>
              <p:nvPr/>
            </p:nvSpPr>
            <p:spPr bwMode="auto">
              <a:xfrm>
                <a:off x="5213" y="2359"/>
                <a:ext cx="99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5" name="Rectangle 59"/>
              <p:cNvSpPr>
                <a:spLocks noChangeArrowheads="1"/>
              </p:cNvSpPr>
              <p:nvPr/>
            </p:nvSpPr>
            <p:spPr bwMode="auto">
              <a:xfrm>
                <a:off x="5164" y="2603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600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6" name="Rectangle 60"/>
              <p:cNvSpPr>
                <a:spLocks noChangeArrowheads="1"/>
              </p:cNvSpPr>
              <p:nvPr/>
            </p:nvSpPr>
            <p:spPr bwMode="auto">
              <a:xfrm>
                <a:off x="3076" y="2847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250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7" name="Rectangle 61"/>
              <p:cNvSpPr>
                <a:spLocks noChangeArrowheads="1"/>
              </p:cNvSpPr>
              <p:nvPr/>
            </p:nvSpPr>
            <p:spPr bwMode="auto">
              <a:xfrm>
                <a:off x="3771" y="2847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380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8" name="Rectangle 62"/>
              <p:cNvSpPr>
                <a:spLocks noChangeArrowheads="1"/>
              </p:cNvSpPr>
              <p:nvPr/>
            </p:nvSpPr>
            <p:spPr bwMode="auto">
              <a:xfrm>
                <a:off x="4120" y="2847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600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4399" name="Rectangle 63"/>
              <p:cNvSpPr>
                <a:spLocks noChangeArrowheads="1"/>
              </p:cNvSpPr>
              <p:nvPr/>
            </p:nvSpPr>
            <p:spPr bwMode="auto">
              <a:xfrm>
                <a:off x="3076" y="2115"/>
                <a:ext cx="20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500" i="1">
                    <a:solidFill>
                      <a:srgbClr val="000000"/>
                    </a:solidFill>
                  </a:rPr>
                  <a:t>100</a:t>
                </a:r>
                <a:endParaRPr lang="pt-BR" sz="2400" b="0">
                  <a:latin typeface="Times New Roman" pitchFamily="18" charset="0"/>
                </a:endParaRPr>
              </a:p>
            </p:txBody>
          </p:sp>
        </p:grpSp>
        <p:sp>
          <p:nvSpPr>
            <p:cNvPr id="14403" name="Rectangle 67"/>
            <p:cNvSpPr>
              <a:spLocks noChangeArrowheads="1"/>
            </p:cNvSpPr>
            <p:nvPr/>
          </p:nvSpPr>
          <p:spPr bwMode="auto">
            <a:xfrm>
              <a:off x="384" y="1576"/>
              <a:ext cx="5021" cy="1459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4" name="Line 68"/>
            <p:cNvSpPr>
              <a:spLocks noChangeShapeType="1"/>
            </p:cNvSpPr>
            <p:nvPr/>
          </p:nvSpPr>
          <p:spPr bwMode="auto">
            <a:xfrm>
              <a:off x="2620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5" name="Line 69"/>
            <p:cNvSpPr>
              <a:spLocks noChangeShapeType="1"/>
            </p:cNvSpPr>
            <p:nvPr/>
          </p:nvSpPr>
          <p:spPr bwMode="auto">
            <a:xfrm>
              <a:off x="2965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6" name="Line 70"/>
            <p:cNvSpPr>
              <a:spLocks noChangeShapeType="1"/>
            </p:cNvSpPr>
            <p:nvPr/>
          </p:nvSpPr>
          <p:spPr bwMode="auto">
            <a:xfrm>
              <a:off x="3314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7" name="Line 71"/>
            <p:cNvSpPr>
              <a:spLocks noChangeShapeType="1"/>
            </p:cNvSpPr>
            <p:nvPr/>
          </p:nvSpPr>
          <p:spPr bwMode="auto">
            <a:xfrm>
              <a:off x="3663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8" name="Line 72"/>
            <p:cNvSpPr>
              <a:spLocks noChangeShapeType="1"/>
            </p:cNvSpPr>
            <p:nvPr/>
          </p:nvSpPr>
          <p:spPr bwMode="auto">
            <a:xfrm>
              <a:off x="4012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09" name="Line 73"/>
            <p:cNvSpPr>
              <a:spLocks noChangeShapeType="1"/>
            </p:cNvSpPr>
            <p:nvPr/>
          </p:nvSpPr>
          <p:spPr bwMode="auto">
            <a:xfrm>
              <a:off x="4361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0" name="Line 74"/>
            <p:cNvSpPr>
              <a:spLocks noChangeShapeType="1"/>
            </p:cNvSpPr>
            <p:nvPr/>
          </p:nvSpPr>
          <p:spPr bwMode="auto">
            <a:xfrm>
              <a:off x="4707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1" name="Line 75"/>
            <p:cNvSpPr>
              <a:spLocks noChangeShapeType="1"/>
            </p:cNvSpPr>
            <p:nvPr/>
          </p:nvSpPr>
          <p:spPr bwMode="auto">
            <a:xfrm>
              <a:off x="5056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2" name="Line 76"/>
            <p:cNvSpPr>
              <a:spLocks noChangeShapeType="1"/>
            </p:cNvSpPr>
            <p:nvPr/>
          </p:nvSpPr>
          <p:spPr bwMode="auto">
            <a:xfrm>
              <a:off x="1023" y="1816"/>
              <a:ext cx="438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3" name="Line 77"/>
            <p:cNvSpPr>
              <a:spLocks noChangeShapeType="1"/>
            </p:cNvSpPr>
            <p:nvPr/>
          </p:nvSpPr>
          <p:spPr bwMode="auto">
            <a:xfrm>
              <a:off x="1023" y="2060"/>
              <a:ext cx="438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4" name="Line 78"/>
            <p:cNvSpPr>
              <a:spLocks noChangeShapeType="1"/>
            </p:cNvSpPr>
            <p:nvPr/>
          </p:nvSpPr>
          <p:spPr bwMode="auto">
            <a:xfrm>
              <a:off x="1023" y="2304"/>
              <a:ext cx="438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5" name="Line 79"/>
            <p:cNvSpPr>
              <a:spLocks noChangeShapeType="1"/>
            </p:cNvSpPr>
            <p:nvPr/>
          </p:nvSpPr>
          <p:spPr bwMode="auto">
            <a:xfrm>
              <a:off x="1023" y="2548"/>
              <a:ext cx="438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6" name="Line 80"/>
            <p:cNvSpPr>
              <a:spLocks noChangeShapeType="1"/>
            </p:cNvSpPr>
            <p:nvPr/>
          </p:nvSpPr>
          <p:spPr bwMode="auto">
            <a:xfrm>
              <a:off x="2320" y="2304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7" name="Line 81"/>
            <p:cNvSpPr>
              <a:spLocks noChangeShapeType="1"/>
            </p:cNvSpPr>
            <p:nvPr/>
          </p:nvSpPr>
          <p:spPr bwMode="auto">
            <a:xfrm>
              <a:off x="1023" y="2792"/>
              <a:ext cx="438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8" name="Line 82"/>
            <p:cNvSpPr>
              <a:spLocks noChangeShapeType="1"/>
            </p:cNvSpPr>
            <p:nvPr/>
          </p:nvSpPr>
          <p:spPr bwMode="auto">
            <a:xfrm>
              <a:off x="1026" y="1569"/>
              <a:ext cx="1" cy="14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480" y="2042"/>
              <a:ext cx="44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Lote 1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480" y="2469"/>
              <a:ext cx="31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LT 3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480" y="2713"/>
              <a:ext cx="49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ES 200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1076" y="1633"/>
              <a:ext cx="51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Períodos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1076" y="1881"/>
              <a:ext cx="120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Necessidades brutas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1076" y="2124"/>
              <a:ext cx="14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Recebimento programado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5" name="Rectangle 89"/>
            <p:cNvSpPr>
              <a:spLocks noChangeArrowheads="1"/>
            </p:cNvSpPr>
            <p:nvPr/>
          </p:nvSpPr>
          <p:spPr bwMode="auto">
            <a:xfrm>
              <a:off x="1076" y="2368"/>
              <a:ext cx="105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Estoque projetado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6" name="Rectangle 90"/>
            <p:cNvSpPr>
              <a:spLocks noChangeArrowheads="1"/>
            </p:cNvSpPr>
            <p:nvPr/>
          </p:nvSpPr>
          <p:spPr bwMode="auto">
            <a:xfrm>
              <a:off x="1076" y="2612"/>
              <a:ext cx="14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Recebimento ordens plan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7" name="Rectangle 91"/>
            <p:cNvSpPr>
              <a:spLocks noChangeArrowheads="1"/>
            </p:cNvSpPr>
            <p:nvPr/>
          </p:nvSpPr>
          <p:spPr bwMode="auto">
            <a:xfrm>
              <a:off x="1076" y="2856"/>
              <a:ext cx="1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Liberação ordens planej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8" name="Rectangle 92"/>
            <p:cNvSpPr>
              <a:spLocks noChangeArrowheads="1"/>
            </p:cNvSpPr>
            <p:nvPr/>
          </p:nvSpPr>
          <p:spPr bwMode="auto">
            <a:xfrm>
              <a:off x="2768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1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29" name="Rectangle 93"/>
            <p:cNvSpPr>
              <a:spLocks noChangeArrowheads="1"/>
            </p:cNvSpPr>
            <p:nvPr/>
          </p:nvSpPr>
          <p:spPr bwMode="auto">
            <a:xfrm>
              <a:off x="3117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2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0" name="Rectangle 94"/>
            <p:cNvSpPr>
              <a:spLocks noChangeArrowheads="1"/>
            </p:cNvSpPr>
            <p:nvPr/>
          </p:nvSpPr>
          <p:spPr bwMode="auto">
            <a:xfrm>
              <a:off x="3466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3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1" name="Rectangle 95"/>
            <p:cNvSpPr>
              <a:spLocks noChangeArrowheads="1"/>
            </p:cNvSpPr>
            <p:nvPr/>
          </p:nvSpPr>
          <p:spPr bwMode="auto">
            <a:xfrm>
              <a:off x="3812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4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2" name="Rectangle 96"/>
            <p:cNvSpPr>
              <a:spLocks noChangeArrowheads="1"/>
            </p:cNvSpPr>
            <p:nvPr/>
          </p:nvSpPr>
          <p:spPr bwMode="auto">
            <a:xfrm>
              <a:off x="4160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5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3" name="Rectangle 97"/>
            <p:cNvSpPr>
              <a:spLocks noChangeArrowheads="1"/>
            </p:cNvSpPr>
            <p:nvPr/>
          </p:nvSpPr>
          <p:spPr bwMode="auto">
            <a:xfrm>
              <a:off x="4509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6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4" name="Rectangle 98"/>
            <p:cNvSpPr>
              <a:spLocks noChangeArrowheads="1"/>
            </p:cNvSpPr>
            <p:nvPr/>
          </p:nvSpPr>
          <p:spPr bwMode="auto">
            <a:xfrm>
              <a:off x="4858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7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5" name="Rectangle 99"/>
            <p:cNvSpPr>
              <a:spLocks noChangeArrowheads="1"/>
            </p:cNvSpPr>
            <p:nvPr/>
          </p:nvSpPr>
          <p:spPr bwMode="auto">
            <a:xfrm>
              <a:off x="5204" y="1612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8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6" name="Rectangle 100"/>
            <p:cNvSpPr>
              <a:spLocks noChangeArrowheads="1"/>
            </p:cNvSpPr>
            <p:nvPr/>
          </p:nvSpPr>
          <p:spPr bwMode="auto">
            <a:xfrm>
              <a:off x="2369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380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7" name="Rectangle 101"/>
            <p:cNvSpPr>
              <a:spLocks noChangeArrowheads="1"/>
            </p:cNvSpPr>
            <p:nvPr/>
          </p:nvSpPr>
          <p:spPr bwMode="auto">
            <a:xfrm>
              <a:off x="2718" y="1881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100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8" name="Rectangle 102"/>
            <p:cNvSpPr>
              <a:spLocks noChangeArrowheads="1"/>
            </p:cNvSpPr>
            <p:nvPr/>
          </p:nvSpPr>
          <p:spPr bwMode="auto">
            <a:xfrm>
              <a:off x="3762" y="1881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230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39" name="Rectangle 103"/>
            <p:cNvSpPr>
              <a:spLocks noChangeArrowheads="1"/>
            </p:cNvSpPr>
            <p:nvPr/>
          </p:nvSpPr>
          <p:spPr bwMode="auto">
            <a:xfrm>
              <a:off x="4111" y="1881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400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0" name="Rectangle 104"/>
            <p:cNvSpPr>
              <a:spLocks noChangeArrowheads="1"/>
            </p:cNvSpPr>
            <p:nvPr/>
          </p:nvSpPr>
          <p:spPr bwMode="auto">
            <a:xfrm>
              <a:off x="4809" y="1881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380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1" name="Rectangle 105"/>
            <p:cNvSpPr>
              <a:spLocks noChangeArrowheads="1"/>
            </p:cNvSpPr>
            <p:nvPr/>
          </p:nvSpPr>
          <p:spPr bwMode="auto">
            <a:xfrm>
              <a:off x="5155" y="1881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600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2" name="Rectangle 106"/>
            <p:cNvSpPr>
              <a:spLocks noChangeArrowheads="1"/>
            </p:cNvSpPr>
            <p:nvPr/>
          </p:nvSpPr>
          <p:spPr bwMode="auto">
            <a:xfrm>
              <a:off x="2718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3" name="Rectangle 107"/>
            <p:cNvSpPr>
              <a:spLocks noChangeArrowheads="1"/>
            </p:cNvSpPr>
            <p:nvPr/>
          </p:nvSpPr>
          <p:spPr bwMode="auto">
            <a:xfrm>
              <a:off x="3067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380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4" name="Rectangle 108"/>
            <p:cNvSpPr>
              <a:spLocks noChangeArrowheads="1"/>
            </p:cNvSpPr>
            <p:nvPr/>
          </p:nvSpPr>
          <p:spPr bwMode="auto">
            <a:xfrm>
              <a:off x="3413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380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5" name="Rectangle 109"/>
            <p:cNvSpPr>
              <a:spLocks noChangeArrowheads="1"/>
            </p:cNvSpPr>
            <p:nvPr/>
          </p:nvSpPr>
          <p:spPr bwMode="auto">
            <a:xfrm>
              <a:off x="3762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6" name="Rectangle 110"/>
            <p:cNvSpPr>
              <a:spLocks noChangeArrowheads="1"/>
            </p:cNvSpPr>
            <p:nvPr/>
          </p:nvSpPr>
          <p:spPr bwMode="auto">
            <a:xfrm>
              <a:off x="4080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49" name="Rectangle 113"/>
            <p:cNvSpPr>
              <a:spLocks noChangeArrowheads="1"/>
            </p:cNvSpPr>
            <p:nvPr/>
          </p:nvSpPr>
          <p:spPr bwMode="auto">
            <a:xfrm>
              <a:off x="480" y="1612"/>
              <a:ext cx="39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Miolo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50" name="Rectangle 114"/>
            <p:cNvSpPr>
              <a:spLocks noChangeArrowheads="1"/>
            </p:cNvSpPr>
            <p:nvPr/>
          </p:nvSpPr>
          <p:spPr bwMode="auto">
            <a:xfrm>
              <a:off x="480" y="1784"/>
              <a:ext cx="51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900" i="1">
                  <a:solidFill>
                    <a:srgbClr val="000000"/>
                  </a:solidFill>
                </a:rPr>
                <a:t>interno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51" name="Rectangle 115"/>
            <p:cNvSpPr>
              <a:spLocks noChangeArrowheads="1"/>
            </p:cNvSpPr>
            <p:nvPr/>
          </p:nvSpPr>
          <p:spPr bwMode="auto">
            <a:xfrm>
              <a:off x="480" y="2185"/>
              <a:ext cx="50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(mínimo)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52" name="Rectangle 116"/>
            <p:cNvSpPr>
              <a:spLocks noChangeArrowheads="1"/>
            </p:cNvSpPr>
            <p:nvPr/>
          </p:nvSpPr>
          <p:spPr bwMode="auto">
            <a:xfrm>
              <a:off x="2413" y="1152"/>
              <a:ext cx="52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2400" i="1">
                  <a:solidFill>
                    <a:srgbClr val="FFFF00"/>
                  </a:solidFill>
                </a:rPr>
                <a:t>HOJE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53" name="Line 117"/>
            <p:cNvSpPr>
              <a:spLocks noChangeShapeType="1"/>
            </p:cNvSpPr>
            <p:nvPr/>
          </p:nvSpPr>
          <p:spPr bwMode="auto">
            <a:xfrm flipV="1">
              <a:off x="2640" y="1371"/>
              <a:ext cx="1" cy="50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4" name="Freeform 118"/>
            <p:cNvSpPr>
              <a:spLocks/>
            </p:cNvSpPr>
            <p:nvPr/>
          </p:nvSpPr>
          <p:spPr bwMode="auto">
            <a:xfrm>
              <a:off x="2590" y="1371"/>
              <a:ext cx="96" cy="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0" y="22"/>
                </a:cxn>
                <a:cxn ang="0">
                  <a:pos x="96" y="0"/>
                </a:cxn>
                <a:cxn ang="0">
                  <a:pos x="50" y="187"/>
                </a:cxn>
                <a:cxn ang="0">
                  <a:pos x="0" y="0"/>
                </a:cxn>
              </a:cxnLst>
              <a:rect l="0" t="0" r="r" b="b"/>
              <a:pathLst>
                <a:path w="96" h="187">
                  <a:moveTo>
                    <a:pt x="0" y="0"/>
                  </a:moveTo>
                  <a:lnTo>
                    <a:pt x="50" y="22"/>
                  </a:lnTo>
                  <a:lnTo>
                    <a:pt x="96" y="0"/>
                  </a:lnTo>
                  <a:lnTo>
                    <a:pt x="50" y="1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459" name="Rectangle 123"/>
            <p:cNvSpPr>
              <a:spLocks noChangeArrowheads="1"/>
            </p:cNvSpPr>
            <p:nvPr/>
          </p:nvSpPr>
          <p:spPr bwMode="auto">
            <a:xfrm>
              <a:off x="3067" y="2832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400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0" name="Rectangle 124"/>
            <p:cNvSpPr>
              <a:spLocks noChangeArrowheads="1"/>
            </p:cNvSpPr>
            <p:nvPr/>
          </p:nvSpPr>
          <p:spPr bwMode="auto">
            <a:xfrm>
              <a:off x="3762" y="2832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380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1" name="Rectangle 125"/>
            <p:cNvSpPr>
              <a:spLocks noChangeArrowheads="1"/>
            </p:cNvSpPr>
            <p:nvPr/>
          </p:nvSpPr>
          <p:spPr bwMode="auto">
            <a:xfrm>
              <a:off x="4111" y="2832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600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2" name="Rectangle 126"/>
            <p:cNvSpPr>
              <a:spLocks noChangeArrowheads="1"/>
            </p:cNvSpPr>
            <p:nvPr/>
          </p:nvSpPr>
          <p:spPr bwMode="auto">
            <a:xfrm>
              <a:off x="3067" y="2124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100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3" name="Rectangle 127"/>
            <p:cNvSpPr>
              <a:spLocks noChangeArrowheads="1"/>
            </p:cNvSpPr>
            <p:nvPr/>
          </p:nvSpPr>
          <p:spPr bwMode="auto">
            <a:xfrm>
              <a:off x="2688" y="2832"/>
              <a:ext cx="1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 50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4" name="Rectangle 128"/>
            <p:cNvSpPr>
              <a:spLocks noChangeArrowheads="1"/>
            </p:cNvSpPr>
            <p:nvPr/>
          </p:nvSpPr>
          <p:spPr bwMode="auto">
            <a:xfrm>
              <a:off x="4105" y="2592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400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5" name="Rectangle 129"/>
            <p:cNvSpPr>
              <a:spLocks noChangeArrowheads="1"/>
            </p:cNvSpPr>
            <p:nvPr/>
          </p:nvSpPr>
          <p:spPr bwMode="auto">
            <a:xfrm>
              <a:off x="4800" y="2592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380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6" name="Rectangle 130"/>
            <p:cNvSpPr>
              <a:spLocks noChangeArrowheads="1"/>
            </p:cNvSpPr>
            <p:nvPr/>
          </p:nvSpPr>
          <p:spPr bwMode="auto">
            <a:xfrm>
              <a:off x="5149" y="2592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600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7" name="Rectangle 131"/>
            <p:cNvSpPr>
              <a:spLocks noChangeArrowheads="1"/>
            </p:cNvSpPr>
            <p:nvPr/>
          </p:nvSpPr>
          <p:spPr bwMode="auto">
            <a:xfrm>
              <a:off x="3726" y="2592"/>
              <a:ext cx="1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 50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8" name="Rectangle 132"/>
            <p:cNvSpPr>
              <a:spLocks noChangeArrowheads="1"/>
            </p:cNvSpPr>
            <p:nvPr/>
          </p:nvSpPr>
          <p:spPr bwMode="auto">
            <a:xfrm>
              <a:off x="4416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69" name="Rectangle 133"/>
            <p:cNvSpPr>
              <a:spLocks noChangeArrowheads="1"/>
            </p:cNvSpPr>
            <p:nvPr/>
          </p:nvSpPr>
          <p:spPr bwMode="auto">
            <a:xfrm>
              <a:off x="4800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200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14470" name="Rectangle 134"/>
            <p:cNvSpPr>
              <a:spLocks noChangeArrowheads="1"/>
            </p:cNvSpPr>
            <p:nvPr/>
          </p:nvSpPr>
          <p:spPr bwMode="auto">
            <a:xfrm>
              <a:off x="5088" y="2345"/>
              <a:ext cx="20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i="1">
                  <a:solidFill>
                    <a:srgbClr val="000000"/>
                  </a:solidFill>
                </a:rPr>
                <a:t>200</a:t>
              </a:r>
              <a:endParaRPr lang="pt-BR" sz="2400" b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3400" y="2466975"/>
            <a:ext cx="793750" cy="330200"/>
          </a:xfrm>
          <a:prstGeom prst="rect">
            <a:avLst/>
          </a:prstGeom>
          <a:solidFill>
            <a:srgbClr val="B3B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3400" y="3006725"/>
            <a:ext cx="793750" cy="3302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" y="3546475"/>
            <a:ext cx="793750" cy="331788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8163" y="2439988"/>
            <a:ext cx="79375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pt-BR" sz="1100" i="1"/>
              <a:t>Lapiseira</a:t>
            </a:r>
            <a:br>
              <a:rPr lang="pt-BR" sz="1100" i="1"/>
            </a:br>
            <a:r>
              <a:rPr lang="pt-BR" sz="1100" i="1"/>
              <a:t>P207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55638" y="3067050"/>
            <a:ext cx="544512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pt-BR" sz="1100" i="1"/>
              <a:t>Miolo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H="1">
            <a:off x="571500" y="2901950"/>
            <a:ext cx="947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928688" y="2816225"/>
            <a:ext cx="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928688" y="3355975"/>
            <a:ext cx="0" cy="17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398588" y="3546475"/>
            <a:ext cx="738187" cy="331788"/>
          </a:xfrm>
          <a:prstGeom prst="rect">
            <a:avLst/>
          </a:prstGeom>
          <a:solidFill>
            <a:srgbClr val="91919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4663" y="4086225"/>
            <a:ext cx="736600" cy="330200"/>
          </a:xfrm>
          <a:prstGeom prst="rect">
            <a:avLst/>
          </a:prstGeom>
          <a:solidFill>
            <a:srgbClr val="91919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366838" y="4086225"/>
            <a:ext cx="738187" cy="330200"/>
          </a:xfrm>
          <a:prstGeom prst="rect">
            <a:avLst/>
          </a:prstGeom>
          <a:solidFill>
            <a:srgbClr val="91919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654050" y="3441700"/>
            <a:ext cx="11271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797050" y="3454400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481013" y="3981450"/>
            <a:ext cx="1274762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1765300" y="3994150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814388" y="3994150"/>
            <a:ext cx="0" cy="73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928688" y="3897313"/>
            <a:ext cx="0" cy="7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1466850" y="3608388"/>
            <a:ext cx="628650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pt-BR" sz="1100" i="1"/>
              <a:t>Grafite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00075" y="3519488"/>
            <a:ext cx="654050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pt-BR" sz="1100" i="1"/>
              <a:t>Miolo</a:t>
            </a:r>
            <a:br>
              <a:rPr lang="pt-BR" sz="1100" i="1"/>
            </a:br>
            <a:r>
              <a:rPr lang="pt-BR" sz="1100" i="1"/>
              <a:t>interno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1392238" y="4148138"/>
            <a:ext cx="630237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pt-BR" sz="1100" i="1"/>
              <a:t>Garras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476250" y="4046538"/>
            <a:ext cx="731838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pt-BR" sz="1100" i="1"/>
              <a:t>Suporte</a:t>
            </a:r>
            <a:br>
              <a:rPr lang="pt-BR" sz="1100" i="1"/>
            </a:br>
            <a:r>
              <a:rPr lang="pt-BR" sz="1100" i="1"/>
              <a:t>da garra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1892300" y="3340100"/>
            <a:ext cx="3492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pt-BR" sz="1200" i="1"/>
              <a:t>4x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1784350" y="3881438"/>
            <a:ext cx="3492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pt-BR" sz="1200" i="1"/>
              <a:t>3x</a:t>
            </a: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0" y="290195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1500188" y="2901950"/>
            <a:ext cx="5921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>
            <a:off x="57150" y="3441700"/>
            <a:ext cx="5905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85725" y="3981450"/>
            <a:ext cx="388938" cy="63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236538" y="3448050"/>
            <a:ext cx="0" cy="28257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179388" y="2908300"/>
            <a:ext cx="0" cy="28098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1854200" y="2908300"/>
            <a:ext cx="0" cy="28098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254000" y="3987800"/>
            <a:ext cx="0" cy="28257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33825" name="Object 3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93925" y="1246188"/>
          <a:ext cx="6762750" cy="5445125"/>
        </p:xfrm>
        <a:graphic>
          <a:graphicData uri="http://schemas.openxmlformats.org/presentationml/2006/ole">
            <p:oleObj spid="_x0000_s33825" name="Planilha" r:id="rId3" imgW="6053040" imgH="5290920" progId="Excel.Sheet.8">
              <p:embed/>
            </p:oleObj>
          </a:graphicData>
        </a:graphic>
      </p:graphicFrame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685800" y="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/>
            <a:r>
              <a:rPr lang="pt-BR">
                <a:solidFill>
                  <a:srgbClr val="FFFF00"/>
                </a:solidFill>
              </a:rPr>
              <a:t>Relações pai-filho no MRP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371600"/>
          </a:xfrm>
          <a:noFill/>
          <a:ln/>
        </p:spPr>
        <p:txBody>
          <a:bodyPr/>
          <a:lstStyle/>
          <a:p>
            <a:pPr eaLnBrk="0" hangingPunct="0"/>
            <a:r>
              <a:rPr lang="pt-BR" sz="3600" b="1">
                <a:solidFill>
                  <a:srgbClr val="FFFF00"/>
                </a:solidFill>
                <a:latin typeface="Arial" charset="0"/>
              </a:rPr>
              <a:t>Os parâmetros fundamentais do MRP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6248400" cy="4876800"/>
          </a:xfrm>
          <a:noFill/>
          <a:ln/>
        </p:spPr>
        <p:txBody>
          <a:bodyPr/>
          <a:lstStyle/>
          <a:p>
            <a:pPr eaLnBrk="0" hangingPunct="0">
              <a:lnSpc>
                <a:spcPct val="130000"/>
              </a:lnSpc>
              <a:buFontTx/>
              <a:buNone/>
            </a:pPr>
            <a:r>
              <a:rPr lang="pt-BR" b="1">
                <a:solidFill>
                  <a:srgbClr val="FFFF00"/>
                </a:solidFill>
                <a:latin typeface="Arial" charset="0"/>
              </a:rPr>
              <a:t>1)</a:t>
            </a:r>
            <a:r>
              <a:rPr lang="pt-BR" b="1">
                <a:latin typeface="Arial" charset="0"/>
              </a:rPr>
              <a:t> </a:t>
            </a:r>
            <a:r>
              <a:rPr lang="pt-BR" b="1">
                <a:solidFill>
                  <a:srgbClr val="FFFF00"/>
                </a:solidFill>
                <a:latin typeface="Arial" charset="0"/>
              </a:rPr>
              <a:t>Políticas e tamanho do lote:</a:t>
            </a:r>
            <a:endParaRPr lang="pt-BR" b="1">
              <a:latin typeface="Arial" charset="0"/>
            </a:endParaRPr>
          </a:p>
          <a:p>
            <a:pPr eaLnBrk="0" hangingPunct="0">
              <a:lnSpc>
                <a:spcPct val="130000"/>
              </a:lnSpc>
            </a:pPr>
            <a:r>
              <a:rPr lang="pt-BR">
                <a:solidFill>
                  <a:schemeClr val="bg1"/>
                </a:solidFill>
                <a:latin typeface="Arial" charset="0"/>
              </a:rPr>
              <a:t>política de lotes mínimos</a:t>
            </a:r>
          </a:p>
          <a:p>
            <a:pPr eaLnBrk="0" hangingPunct="0">
              <a:lnSpc>
                <a:spcPct val="130000"/>
              </a:lnSpc>
            </a:pPr>
            <a:r>
              <a:rPr lang="pt-BR">
                <a:solidFill>
                  <a:schemeClr val="bg1"/>
                </a:solidFill>
                <a:latin typeface="Arial" charset="0"/>
              </a:rPr>
              <a:t>política de lotes máximos</a:t>
            </a:r>
          </a:p>
          <a:p>
            <a:pPr eaLnBrk="0" hangingPunct="0">
              <a:lnSpc>
                <a:spcPct val="130000"/>
              </a:lnSpc>
            </a:pPr>
            <a:r>
              <a:rPr lang="pt-BR">
                <a:solidFill>
                  <a:schemeClr val="bg1"/>
                </a:solidFill>
                <a:latin typeface="Arial" charset="0"/>
              </a:rPr>
              <a:t>política de períodos fixos</a:t>
            </a:r>
            <a:endParaRPr lang="pt-BR">
              <a:latin typeface="Arial" charset="0"/>
            </a:endParaRPr>
          </a:p>
          <a:p>
            <a:pPr eaLnBrk="0" hangingPunct="0">
              <a:lnSpc>
                <a:spcPct val="130000"/>
              </a:lnSpc>
              <a:buFontTx/>
              <a:buNone/>
            </a:pPr>
            <a:r>
              <a:rPr lang="pt-BR" b="1">
                <a:solidFill>
                  <a:srgbClr val="FFFF00"/>
                </a:solidFill>
                <a:latin typeface="Arial" charset="0"/>
              </a:rPr>
              <a:t>2)</a:t>
            </a:r>
            <a:r>
              <a:rPr lang="pt-BR" b="1">
                <a:latin typeface="Arial" charset="0"/>
              </a:rPr>
              <a:t> </a:t>
            </a:r>
            <a:r>
              <a:rPr lang="pt-BR" b="1">
                <a:solidFill>
                  <a:srgbClr val="FFFF00"/>
                </a:solidFill>
                <a:latin typeface="Arial" charset="0"/>
              </a:rPr>
              <a:t>Estoques de Segurança</a:t>
            </a:r>
            <a:endParaRPr lang="pt-BR" b="1">
              <a:latin typeface="Arial" charset="0"/>
            </a:endParaRPr>
          </a:p>
          <a:p>
            <a:pPr eaLnBrk="0" hangingPunct="0">
              <a:lnSpc>
                <a:spcPct val="130000"/>
              </a:lnSpc>
              <a:buFontTx/>
              <a:buNone/>
            </a:pPr>
            <a:r>
              <a:rPr lang="pt-BR" b="1">
                <a:solidFill>
                  <a:srgbClr val="FFFF00"/>
                </a:solidFill>
                <a:latin typeface="Arial" charset="0"/>
              </a:rPr>
              <a:t>3)</a:t>
            </a:r>
            <a:r>
              <a:rPr lang="pt-BR" b="1">
                <a:latin typeface="Arial" charset="0"/>
              </a:rPr>
              <a:t> </a:t>
            </a:r>
            <a:r>
              <a:rPr lang="pt-BR" b="1">
                <a:solidFill>
                  <a:srgbClr val="FFFF00"/>
                </a:solidFill>
                <a:latin typeface="Arial" charset="0"/>
              </a:rPr>
              <a:t>Lead times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82000" cy="685800"/>
          </a:xfrm>
          <a:noFill/>
          <a:ln/>
        </p:spPr>
        <p:txBody>
          <a:bodyPr/>
          <a:lstStyle/>
          <a:p>
            <a:pPr eaLnBrk="0" hangingPunct="0"/>
            <a:r>
              <a:rPr lang="pt-BR" sz="3600" b="1">
                <a:solidFill>
                  <a:srgbClr val="FFFF00"/>
                </a:solidFill>
                <a:latin typeface="Arial" charset="0"/>
              </a:rPr>
              <a:t>A definição dos lead times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334000"/>
          </a:xfrm>
          <a:noFill/>
          <a:ln/>
        </p:spPr>
        <p:txBody>
          <a:bodyPr/>
          <a:lstStyle/>
          <a:p>
            <a:pPr eaLnBrk="0" hangingPunct="0">
              <a:buFontTx/>
              <a:buNone/>
            </a:pPr>
            <a:r>
              <a:rPr lang="pt-BR" sz="2400">
                <a:solidFill>
                  <a:srgbClr val="FFFF00"/>
                </a:solidFill>
                <a:latin typeface="Arial" charset="0"/>
              </a:rPr>
              <a:t>1) Componentes do lead times de produção:</a:t>
            </a:r>
            <a:endParaRPr lang="pt-BR" sz="2400">
              <a:solidFill>
                <a:schemeClr val="bg1"/>
              </a:solidFill>
              <a:latin typeface="Arial" charset="0"/>
            </a:endParaRP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 de emissão física da ordem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 de transmissão da ordem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 de formação do kit de componentes do almoxarifado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tempos de transporte de materiais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tempos de fila, aguardando o processamento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tempos de preparação dos equipamentos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tempos de processamento</a:t>
            </a:r>
          </a:p>
          <a:p>
            <a:pPr eaLnBrk="0" hangingPunct="0"/>
            <a:r>
              <a:rPr lang="pt-BR" sz="2000">
                <a:solidFill>
                  <a:schemeClr val="bg1"/>
                </a:solidFill>
                <a:latin typeface="Arial" charset="0"/>
              </a:rPr>
              <a:t>tempos gastos com possíveis inspeções</a:t>
            </a:r>
            <a:r>
              <a:rPr lang="pt-BR" sz="240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0" hangingPunct="0">
              <a:lnSpc>
                <a:spcPct val="125000"/>
              </a:lnSpc>
              <a:buFontTx/>
              <a:buNone/>
            </a:pPr>
            <a:r>
              <a:rPr lang="pt-BR" sz="2400">
                <a:solidFill>
                  <a:srgbClr val="FFFF00"/>
                </a:solidFill>
                <a:latin typeface="Arial" charset="0"/>
              </a:rPr>
              <a:t>2) Estimar e monitorar os componentes do lead time</a:t>
            </a:r>
          </a:p>
          <a:p>
            <a:pPr eaLnBrk="0" hangingPunct="0">
              <a:lnSpc>
                <a:spcPct val="125000"/>
              </a:lnSpc>
              <a:buFontTx/>
              <a:buNone/>
            </a:pPr>
            <a:r>
              <a:rPr lang="pt-BR" sz="2400">
                <a:solidFill>
                  <a:srgbClr val="FFFF00"/>
                </a:solidFill>
                <a:latin typeface="Arial" charset="0"/>
              </a:rPr>
              <a:t>3) Os componentes do lead times de compras</a:t>
            </a:r>
          </a:p>
          <a:p>
            <a:pPr eaLnBrk="0" hangingPunct="0">
              <a:lnSpc>
                <a:spcPct val="125000"/>
              </a:lnSpc>
              <a:buFontTx/>
              <a:buNone/>
            </a:pPr>
            <a:r>
              <a:rPr lang="pt-BR" sz="2400">
                <a:solidFill>
                  <a:srgbClr val="FFFF00"/>
                </a:solidFill>
                <a:latin typeface="Arial" charset="0"/>
              </a:rPr>
              <a:t>4) Vantagens de reduzir os lead times de produção e compras</a:t>
            </a:r>
            <a:r>
              <a:rPr lang="pt-BR" sz="2400" b="1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10609363</TotalTime>
  <Words>577</Words>
  <Application>Microsoft Office PowerPoint</Application>
  <PresentationFormat>Apresentação na tela (4:3)</PresentationFormat>
  <Paragraphs>207</Paragraphs>
  <Slides>15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Estrutura padrão</vt:lpstr>
      <vt:lpstr>Documento</vt:lpstr>
      <vt:lpstr>Planilha de trabalho do Microsoft Excel</vt:lpstr>
      <vt:lpstr>Slide 1</vt:lpstr>
      <vt:lpstr> Itens pais, itens filhos e estrutura de produto</vt:lpstr>
      <vt:lpstr>Slide 3</vt:lpstr>
      <vt:lpstr>Incluindo a  consideração dos lead-times</vt:lpstr>
      <vt:lpstr>Necessidades brutas e líquidas</vt:lpstr>
      <vt:lpstr>Registro básico do MRP</vt:lpstr>
      <vt:lpstr>Slide 7</vt:lpstr>
      <vt:lpstr>Os parâmetros fundamentais do MRP</vt:lpstr>
      <vt:lpstr>A definição dos lead times</vt:lpstr>
      <vt:lpstr>Slide 10</vt:lpstr>
      <vt:lpstr>Definição das políticas e dos tamanhos de lotes</vt:lpstr>
      <vt:lpstr>Definição dos estoques de segurança</vt:lpstr>
      <vt:lpstr>Efeito das distribuições estatísticas dos tempos de fornecimento sobre os estoques de segurança</vt:lpstr>
      <vt:lpstr>Relação entre incertezas de demanda e níveis de estoque de segurança</vt:lpstr>
      <vt:lpstr>Enfoque evolutivo para definição de estoques de segurança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MRP - Planejamento de Necessidades Materiais</dc:title>
  <dc:creator>Altamir</dc:creator>
  <cp:lastModifiedBy>Altamir</cp:lastModifiedBy>
  <cp:revision>11</cp:revision>
  <cp:lastPrinted>1999-01-04T14:55:41Z</cp:lastPrinted>
  <dcterms:modified xsi:type="dcterms:W3CDTF">2014-09-21T18:40:28Z</dcterms:modified>
</cp:coreProperties>
</file>